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4" r:id="rId5"/>
    <p:sldId id="286" r:id="rId6"/>
    <p:sldId id="284" r:id="rId7"/>
    <p:sldId id="285" r:id="rId8"/>
    <p:sldId id="265" r:id="rId9"/>
    <p:sldId id="290" r:id="rId10"/>
    <p:sldId id="267" r:id="rId11"/>
    <p:sldId id="296" r:id="rId12"/>
    <p:sldId id="291" r:id="rId13"/>
    <p:sldId id="294" r:id="rId14"/>
    <p:sldId id="298" r:id="rId15"/>
    <p:sldId id="295" r:id="rId16"/>
    <p:sldId id="259" r:id="rId17"/>
    <p:sldId id="289" r:id="rId18"/>
    <p:sldId id="280" r:id="rId19"/>
    <p:sldId id="281" r:id="rId20"/>
    <p:sldId id="283" r:id="rId21"/>
    <p:sldId id="302" r:id="rId22"/>
    <p:sldId id="282" r:id="rId23"/>
    <p:sldId id="301" r:id="rId24"/>
    <p:sldId id="262" r:id="rId25"/>
    <p:sldId id="269" r:id="rId26"/>
    <p:sldId id="288" r:id="rId27"/>
    <p:sldId id="263"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7058"/>
    <a:srgbClr val="0083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ata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svg"/><Relationship Id="rId1" Type="http://schemas.openxmlformats.org/officeDocument/2006/relationships/image" Target="../media/image54.png"/><Relationship Id="rId4" Type="http://schemas.openxmlformats.org/officeDocument/2006/relationships/image" Target="../media/image5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svg"/><Relationship Id="rId1" Type="http://schemas.openxmlformats.org/officeDocument/2006/relationships/image" Target="../media/image54.png"/><Relationship Id="rId4" Type="http://schemas.openxmlformats.org/officeDocument/2006/relationships/image" Target="../media/image57.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8314D4-E4D4-4185-8665-EC9F8BAB82EB}" type="doc">
      <dgm:prSet loTypeId="urn:microsoft.com/office/officeart/2018/2/layout/IconCircleList" loCatId="icon" qsTypeId="urn:microsoft.com/office/officeart/2005/8/quickstyle/simple1" qsCatId="simple" csTypeId="urn:microsoft.com/office/officeart/2018/5/colors/Iconchunking_neutralicon_accent2_2" csCatId="accent2" phldr="1"/>
      <dgm:spPr/>
      <dgm:t>
        <a:bodyPr/>
        <a:lstStyle/>
        <a:p>
          <a:endParaRPr lang="en-US"/>
        </a:p>
      </dgm:t>
    </dgm:pt>
    <dgm:pt modelId="{606D171A-E772-4FF8-818A-D3B88FE9F720}">
      <dgm:prSet/>
      <dgm:spPr/>
      <dgm:t>
        <a:bodyPr/>
        <a:lstStyle/>
        <a:p>
          <a:r>
            <a:rPr lang="en-US" dirty="0"/>
            <a:t>Airbnb data: dataset about location (longitude and latitude), price, room type etc. for Airbnb house in 2018 in Boston.</a:t>
          </a:r>
        </a:p>
      </dgm:t>
    </dgm:pt>
    <dgm:pt modelId="{980864BE-B62B-4A03-9880-3A2DC781F1BF}" type="parTrans" cxnId="{99661FB8-7BF7-4110-AE7F-B98FFBE0932D}">
      <dgm:prSet/>
      <dgm:spPr/>
      <dgm:t>
        <a:bodyPr/>
        <a:lstStyle/>
        <a:p>
          <a:endParaRPr lang="en-US"/>
        </a:p>
      </dgm:t>
    </dgm:pt>
    <dgm:pt modelId="{E82B8D1A-F61D-4193-90A3-FC9B77D138E4}" type="sibTrans" cxnId="{99661FB8-7BF7-4110-AE7F-B98FFBE0932D}">
      <dgm:prSet/>
      <dgm:spPr/>
      <dgm:t>
        <a:bodyPr/>
        <a:lstStyle/>
        <a:p>
          <a:endParaRPr lang="en-US"/>
        </a:p>
      </dgm:t>
    </dgm:pt>
    <dgm:pt modelId="{39F6206E-9391-46A1-8622-D4809743F5F1}">
      <dgm:prSet/>
      <dgm:spPr/>
      <dgm:t>
        <a:bodyPr/>
        <a:lstStyle/>
        <a:p>
          <a:r>
            <a:rPr lang="en-US"/>
            <a:t>Long term housing data: dataset about location (detail address in street), price etc. for long term house in 2016 in Boston.</a:t>
          </a:r>
        </a:p>
      </dgm:t>
    </dgm:pt>
    <dgm:pt modelId="{E50D9596-A338-4CD0-A827-224C4B02D4C0}" type="parTrans" cxnId="{5B38BEAC-F933-4E91-9C77-2BF9E6F782EB}">
      <dgm:prSet/>
      <dgm:spPr/>
      <dgm:t>
        <a:bodyPr/>
        <a:lstStyle/>
        <a:p>
          <a:endParaRPr lang="en-US"/>
        </a:p>
      </dgm:t>
    </dgm:pt>
    <dgm:pt modelId="{9051F6D5-5EE3-435C-8C3D-AE772D738FBF}" type="sibTrans" cxnId="{5B38BEAC-F933-4E91-9C77-2BF9E6F782EB}">
      <dgm:prSet/>
      <dgm:spPr/>
      <dgm:t>
        <a:bodyPr/>
        <a:lstStyle/>
        <a:p>
          <a:endParaRPr lang="en-US"/>
        </a:p>
      </dgm:t>
    </dgm:pt>
    <dgm:pt modelId="{267F46E2-E079-44AA-A4FB-F6F060EFADB1}">
      <dgm:prSet/>
      <dgm:spPr/>
      <dgm:t>
        <a:bodyPr/>
        <a:lstStyle/>
        <a:p>
          <a:r>
            <a:rPr lang="en-US"/>
            <a:t>Crimes data: dataset about crime incidents in 2018 in Boston with its type, occurrence time, location (longitude and latitude) information etc.</a:t>
          </a:r>
        </a:p>
      </dgm:t>
    </dgm:pt>
    <dgm:pt modelId="{550024E8-5B0C-4EB0-A013-F03E4C938513}" type="parTrans" cxnId="{3B5C1F11-4B40-49A0-A6F4-89E9AE7AE5A2}">
      <dgm:prSet/>
      <dgm:spPr/>
      <dgm:t>
        <a:bodyPr/>
        <a:lstStyle/>
        <a:p>
          <a:endParaRPr lang="en-US"/>
        </a:p>
      </dgm:t>
    </dgm:pt>
    <dgm:pt modelId="{6E9D95F2-877E-4B92-9D70-27851F82D306}" type="sibTrans" cxnId="{3B5C1F11-4B40-49A0-A6F4-89E9AE7AE5A2}">
      <dgm:prSet/>
      <dgm:spPr/>
      <dgm:t>
        <a:bodyPr/>
        <a:lstStyle/>
        <a:p>
          <a:endParaRPr lang="en-US"/>
        </a:p>
      </dgm:t>
    </dgm:pt>
    <dgm:pt modelId="{9D3B1625-7639-405E-9BC1-61F6BC4F8CAF}">
      <dgm:prSet/>
      <dgm:spPr/>
      <dgm:t>
        <a:bodyPr/>
        <a:lstStyle/>
        <a:p>
          <a:r>
            <a:rPr lang="en-US"/>
            <a:t>Census tract data: dataset about the geo-information of each census tract in U.S. Census 2010 in Boston.</a:t>
          </a:r>
        </a:p>
      </dgm:t>
    </dgm:pt>
    <dgm:pt modelId="{B1ED07DB-2DD0-4899-8BD4-B2B1235D7423}" type="parTrans" cxnId="{A9B22251-07DC-46F2-9FAE-C67FAFC0FC6A}">
      <dgm:prSet/>
      <dgm:spPr/>
      <dgm:t>
        <a:bodyPr/>
        <a:lstStyle/>
        <a:p>
          <a:endParaRPr lang="en-US"/>
        </a:p>
      </dgm:t>
    </dgm:pt>
    <dgm:pt modelId="{6FF1A082-F07E-43D7-AE5F-16C22F1FFFA0}" type="sibTrans" cxnId="{A9B22251-07DC-46F2-9FAE-C67FAFC0FC6A}">
      <dgm:prSet/>
      <dgm:spPr/>
      <dgm:t>
        <a:bodyPr/>
        <a:lstStyle/>
        <a:p>
          <a:endParaRPr lang="en-US"/>
        </a:p>
      </dgm:t>
    </dgm:pt>
    <dgm:pt modelId="{295495F5-28CB-4A74-989B-FECE054DC26A}" type="pres">
      <dgm:prSet presAssocID="{398314D4-E4D4-4185-8665-EC9F8BAB82EB}" presName="root" presStyleCnt="0">
        <dgm:presLayoutVars>
          <dgm:dir/>
          <dgm:resizeHandles val="exact"/>
        </dgm:presLayoutVars>
      </dgm:prSet>
      <dgm:spPr/>
    </dgm:pt>
    <dgm:pt modelId="{A061A876-0AAD-4191-9821-980A50C54584}" type="pres">
      <dgm:prSet presAssocID="{398314D4-E4D4-4185-8665-EC9F8BAB82EB}" presName="container" presStyleCnt="0">
        <dgm:presLayoutVars>
          <dgm:dir/>
          <dgm:resizeHandles val="exact"/>
        </dgm:presLayoutVars>
      </dgm:prSet>
      <dgm:spPr/>
    </dgm:pt>
    <dgm:pt modelId="{5DC3075A-E024-4C30-9420-EFD6F97743F2}" type="pres">
      <dgm:prSet presAssocID="{606D171A-E772-4FF8-818A-D3B88FE9F720}" presName="compNode" presStyleCnt="0"/>
      <dgm:spPr/>
    </dgm:pt>
    <dgm:pt modelId="{061F9CD3-E04A-4198-AE5F-CEF5920A860D}" type="pres">
      <dgm:prSet presAssocID="{606D171A-E772-4FF8-818A-D3B88FE9F720}" presName="iconBgRect" presStyleLbl="bgShp" presStyleIdx="0" presStyleCnt="4"/>
      <dgm:spPr/>
    </dgm:pt>
    <dgm:pt modelId="{D0E16AEB-6D83-4107-83C9-65A82375A3CE}" type="pres">
      <dgm:prSet presAssocID="{606D171A-E772-4FF8-818A-D3B88FE9F720}"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ity"/>
        </a:ext>
      </dgm:extLst>
    </dgm:pt>
    <dgm:pt modelId="{931476B1-F784-42BB-8F7C-FCC7C0F24DB5}" type="pres">
      <dgm:prSet presAssocID="{606D171A-E772-4FF8-818A-D3B88FE9F720}" presName="spaceRect" presStyleCnt="0"/>
      <dgm:spPr/>
    </dgm:pt>
    <dgm:pt modelId="{E64E652D-4FC0-48A1-A259-36B429E2B489}" type="pres">
      <dgm:prSet presAssocID="{606D171A-E772-4FF8-818A-D3B88FE9F720}" presName="textRect" presStyleLbl="revTx" presStyleIdx="0" presStyleCnt="4">
        <dgm:presLayoutVars>
          <dgm:chMax val="1"/>
          <dgm:chPref val="1"/>
        </dgm:presLayoutVars>
      </dgm:prSet>
      <dgm:spPr/>
    </dgm:pt>
    <dgm:pt modelId="{4857D665-57BB-46FA-B937-9EBF91C9EECB}" type="pres">
      <dgm:prSet presAssocID="{E82B8D1A-F61D-4193-90A3-FC9B77D138E4}" presName="sibTrans" presStyleLbl="sibTrans2D1" presStyleIdx="0" presStyleCnt="0"/>
      <dgm:spPr/>
    </dgm:pt>
    <dgm:pt modelId="{8913C0AD-6081-4A8A-893F-B37B54C3C444}" type="pres">
      <dgm:prSet presAssocID="{39F6206E-9391-46A1-8622-D4809743F5F1}" presName="compNode" presStyleCnt="0"/>
      <dgm:spPr/>
    </dgm:pt>
    <dgm:pt modelId="{1C2440ED-5C02-45F3-802E-023761FACA2D}" type="pres">
      <dgm:prSet presAssocID="{39F6206E-9391-46A1-8622-D4809743F5F1}" presName="iconBgRect" presStyleLbl="bgShp" presStyleIdx="1" presStyleCnt="4"/>
      <dgm:spPr/>
    </dgm:pt>
    <dgm:pt modelId="{792CADF5-275C-4642-BA75-2191A230D19A}" type="pres">
      <dgm:prSet presAssocID="{39F6206E-9391-46A1-8622-D4809743F5F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ouse"/>
        </a:ext>
      </dgm:extLst>
    </dgm:pt>
    <dgm:pt modelId="{B6437FC2-B490-4696-87A1-3C6307FBA455}" type="pres">
      <dgm:prSet presAssocID="{39F6206E-9391-46A1-8622-D4809743F5F1}" presName="spaceRect" presStyleCnt="0"/>
      <dgm:spPr/>
    </dgm:pt>
    <dgm:pt modelId="{681CD9E8-8CE9-4529-88CE-09AB451EEAD2}" type="pres">
      <dgm:prSet presAssocID="{39F6206E-9391-46A1-8622-D4809743F5F1}" presName="textRect" presStyleLbl="revTx" presStyleIdx="1" presStyleCnt="4">
        <dgm:presLayoutVars>
          <dgm:chMax val="1"/>
          <dgm:chPref val="1"/>
        </dgm:presLayoutVars>
      </dgm:prSet>
      <dgm:spPr/>
    </dgm:pt>
    <dgm:pt modelId="{38EE2A3F-C98C-4A75-8796-6B190CD49B95}" type="pres">
      <dgm:prSet presAssocID="{9051F6D5-5EE3-435C-8C3D-AE772D738FBF}" presName="sibTrans" presStyleLbl="sibTrans2D1" presStyleIdx="0" presStyleCnt="0"/>
      <dgm:spPr/>
    </dgm:pt>
    <dgm:pt modelId="{73731858-1134-404F-BFFD-E0F35A9FDF83}" type="pres">
      <dgm:prSet presAssocID="{267F46E2-E079-44AA-A4FB-F6F060EFADB1}" presName="compNode" presStyleCnt="0"/>
      <dgm:spPr/>
    </dgm:pt>
    <dgm:pt modelId="{9B8DD39A-1AD8-42D9-B786-6654BE682F50}" type="pres">
      <dgm:prSet presAssocID="{267F46E2-E079-44AA-A4FB-F6F060EFADB1}" presName="iconBgRect" presStyleLbl="bgShp" presStyleIdx="2" presStyleCnt="4"/>
      <dgm:spPr/>
    </dgm:pt>
    <dgm:pt modelId="{56ECA43A-4E93-46FC-BFC7-10645C18A1B7}" type="pres">
      <dgm:prSet presAssocID="{267F46E2-E079-44AA-A4FB-F6F060EFADB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Detective"/>
        </a:ext>
      </dgm:extLst>
    </dgm:pt>
    <dgm:pt modelId="{685041C9-1290-41C8-8C4D-90CEF7A750FB}" type="pres">
      <dgm:prSet presAssocID="{267F46E2-E079-44AA-A4FB-F6F060EFADB1}" presName="spaceRect" presStyleCnt="0"/>
      <dgm:spPr/>
    </dgm:pt>
    <dgm:pt modelId="{869DD040-DAF0-49B6-BC7A-8AE7CE3F97C6}" type="pres">
      <dgm:prSet presAssocID="{267F46E2-E079-44AA-A4FB-F6F060EFADB1}" presName="textRect" presStyleLbl="revTx" presStyleIdx="2" presStyleCnt="4">
        <dgm:presLayoutVars>
          <dgm:chMax val="1"/>
          <dgm:chPref val="1"/>
        </dgm:presLayoutVars>
      </dgm:prSet>
      <dgm:spPr/>
    </dgm:pt>
    <dgm:pt modelId="{0EA61870-9CDE-4D93-BCDA-CB9EDE876F0F}" type="pres">
      <dgm:prSet presAssocID="{6E9D95F2-877E-4B92-9D70-27851F82D306}" presName="sibTrans" presStyleLbl="sibTrans2D1" presStyleIdx="0" presStyleCnt="0"/>
      <dgm:spPr/>
    </dgm:pt>
    <dgm:pt modelId="{478EA463-E7D4-410C-A3C1-C6460DBA2DF4}" type="pres">
      <dgm:prSet presAssocID="{9D3B1625-7639-405E-9BC1-61F6BC4F8CAF}" presName="compNode" presStyleCnt="0"/>
      <dgm:spPr/>
    </dgm:pt>
    <dgm:pt modelId="{E4F3E8C1-66AE-44B8-8A04-73A604C0476A}" type="pres">
      <dgm:prSet presAssocID="{9D3B1625-7639-405E-9BC1-61F6BC4F8CAF}" presName="iconBgRect" presStyleLbl="bgShp" presStyleIdx="3" presStyleCnt="4"/>
      <dgm:spPr/>
    </dgm:pt>
    <dgm:pt modelId="{696676CD-F691-49FE-AA62-1C2C6324DCE1}" type="pres">
      <dgm:prSet presAssocID="{9D3B1625-7639-405E-9BC1-61F6BC4F8CA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7838C04A-7100-4047-B4EA-280EB04659E9}" type="pres">
      <dgm:prSet presAssocID="{9D3B1625-7639-405E-9BC1-61F6BC4F8CAF}" presName="spaceRect" presStyleCnt="0"/>
      <dgm:spPr/>
    </dgm:pt>
    <dgm:pt modelId="{8EBC07B4-B9C8-43D2-A9C4-C8A8B66DFC0A}" type="pres">
      <dgm:prSet presAssocID="{9D3B1625-7639-405E-9BC1-61F6BC4F8CAF}" presName="textRect" presStyleLbl="revTx" presStyleIdx="3" presStyleCnt="4">
        <dgm:presLayoutVars>
          <dgm:chMax val="1"/>
          <dgm:chPref val="1"/>
        </dgm:presLayoutVars>
      </dgm:prSet>
      <dgm:spPr/>
    </dgm:pt>
  </dgm:ptLst>
  <dgm:cxnLst>
    <dgm:cxn modelId="{93F98706-8910-4AC2-A675-F5EFBEEE8D19}" type="presOf" srcId="{6E9D95F2-877E-4B92-9D70-27851F82D306}" destId="{0EA61870-9CDE-4D93-BCDA-CB9EDE876F0F}" srcOrd="0" destOrd="0" presId="urn:microsoft.com/office/officeart/2018/2/layout/IconCircleList"/>
    <dgm:cxn modelId="{3B5C1F11-4B40-49A0-A6F4-89E9AE7AE5A2}" srcId="{398314D4-E4D4-4185-8665-EC9F8BAB82EB}" destId="{267F46E2-E079-44AA-A4FB-F6F060EFADB1}" srcOrd="2" destOrd="0" parTransId="{550024E8-5B0C-4EB0-A013-F03E4C938513}" sibTransId="{6E9D95F2-877E-4B92-9D70-27851F82D306}"/>
    <dgm:cxn modelId="{C9A5775C-9F14-45B9-847D-F795691715C4}" type="presOf" srcId="{398314D4-E4D4-4185-8665-EC9F8BAB82EB}" destId="{295495F5-28CB-4A74-989B-FECE054DC26A}" srcOrd="0" destOrd="0" presId="urn:microsoft.com/office/officeart/2018/2/layout/IconCircleList"/>
    <dgm:cxn modelId="{897AFE66-34DE-4606-8703-B4E72B61E882}" type="presOf" srcId="{267F46E2-E079-44AA-A4FB-F6F060EFADB1}" destId="{869DD040-DAF0-49B6-BC7A-8AE7CE3F97C6}" srcOrd="0" destOrd="0" presId="urn:microsoft.com/office/officeart/2018/2/layout/IconCircleList"/>
    <dgm:cxn modelId="{A9B22251-07DC-46F2-9FAE-C67FAFC0FC6A}" srcId="{398314D4-E4D4-4185-8665-EC9F8BAB82EB}" destId="{9D3B1625-7639-405E-9BC1-61F6BC4F8CAF}" srcOrd="3" destOrd="0" parTransId="{B1ED07DB-2DD0-4899-8BD4-B2B1235D7423}" sibTransId="{6FF1A082-F07E-43D7-AE5F-16C22F1FFFA0}"/>
    <dgm:cxn modelId="{DDF23055-5B08-4BCE-BC6D-29D42A97F4A4}" type="presOf" srcId="{9D3B1625-7639-405E-9BC1-61F6BC4F8CAF}" destId="{8EBC07B4-B9C8-43D2-A9C4-C8A8B66DFC0A}" srcOrd="0" destOrd="0" presId="urn:microsoft.com/office/officeart/2018/2/layout/IconCircleList"/>
    <dgm:cxn modelId="{DD95888A-B32F-4C22-AE91-A02F26B8D4E4}" type="presOf" srcId="{39F6206E-9391-46A1-8622-D4809743F5F1}" destId="{681CD9E8-8CE9-4529-88CE-09AB451EEAD2}" srcOrd="0" destOrd="0" presId="urn:microsoft.com/office/officeart/2018/2/layout/IconCircleList"/>
    <dgm:cxn modelId="{5B38BEAC-F933-4E91-9C77-2BF9E6F782EB}" srcId="{398314D4-E4D4-4185-8665-EC9F8BAB82EB}" destId="{39F6206E-9391-46A1-8622-D4809743F5F1}" srcOrd="1" destOrd="0" parTransId="{E50D9596-A338-4CD0-A827-224C4B02D4C0}" sibTransId="{9051F6D5-5EE3-435C-8C3D-AE772D738FBF}"/>
    <dgm:cxn modelId="{99661FB8-7BF7-4110-AE7F-B98FFBE0932D}" srcId="{398314D4-E4D4-4185-8665-EC9F8BAB82EB}" destId="{606D171A-E772-4FF8-818A-D3B88FE9F720}" srcOrd="0" destOrd="0" parTransId="{980864BE-B62B-4A03-9880-3A2DC781F1BF}" sibTransId="{E82B8D1A-F61D-4193-90A3-FC9B77D138E4}"/>
    <dgm:cxn modelId="{784EC2CC-E3D3-48C9-9197-2A373A9D8DBF}" type="presOf" srcId="{606D171A-E772-4FF8-818A-D3B88FE9F720}" destId="{E64E652D-4FC0-48A1-A259-36B429E2B489}" srcOrd="0" destOrd="0" presId="urn:microsoft.com/office/officeart/2018/2/layout/IconCircleList"/>
    <dgm:cxn modelId="{50A047E6-82FE-4BB8-B3A5-764C72EC5706}" type="presOf" srcId="{E82B8D1A-F61D-4193-90A3-FC9B77D138E4}" destId="{4857D665-57BB-46FA-B937-9EBF91C9EECB}" srcOrd="0" destOrd="0" presId="urn:microsoft.com/office/officeart/2018/2/layout/IconCircleList"/>
    <dgm:cxn modelId="{286708F9-291F-4570-A310-E1021229733F}" type="presOf" srcId="{9051F6D5-5EE3-435C-8C3D-AE772D738FBF}" destId="{38EE2A3F-C98C-4A75-8796-6B190CD49B95}" srcOrd="0" destOrd="0" presId="urn:microsoft.com/office/officeart/2018/2/layout/IconCircleList"/>
    <dgm:cxn modelId="{1F953CB3-6135-4FAF-B829-308A68E75B8F}" type="presParOf" srcId="{295495F5-28CB-4A74-989B-FECE054DC26A}" destId="{A061A876-0AAD-4191-9821-980A50C54584}" srcOrd="0" destOrd="0" presId="urn:microsoft.com/office/officeart/2018/2/layout/IconCircleList"/>
    <dgm:cxn modelId="{488445C6-B78A-4B89-8826-FD88A6D01ED8}" type="presParOf" srcId="{A061A876-0AAD-4191-9821-980A50C54584}" destId="{5DC3075A-E024-4C30-9420-EFD6F97743F2}" srcOrd="0" destOrd="0" presId="urn:microsoft.com/office/officeart/2018/2/layout/IconCircleList"/>
    <dgm:cxn modelId="{FEA64A30-54D2-4B6F-BA60-95E738A1EFA3}" type="presParOf" srcId="{5DC3075A-E024-4C30-9420-EFD6F97743F2}" destId="{061F9CD3-E04A-4198-AE5F-CEF5920A860D}" srcOrd="0" destOrd="0" presId="urn:microsoft.com/office/officeart/2018/2/layout/IconCircleList"/>
    <dgm:cxn modelId="{EE4A1B42-B81D-496A-AB0F-4A92B0B3BBB6}" type="presParOf" srcId="{5DC3075A-E024-4C30-9420-EFD6F97743F2}" destId="{D0E16AEB-6D83-4107-83C9-65A82375A3CE}" srcOrd="1" destOrd="0" presId="urn:microsoft.com/office/officeart/2018/2/layout/IconCircleList"/>
    <dgm:cxn modelId="{D1313050-07A2-429C-8959-217E731AD860}" type="presParOf" srcId="{5DC3075A-E024-4C30-9420-EFD6F97743F2}" destId="{931476B1-F784-42BB-8F7C-FCC7C0F24DB5}" srcOrd="2" destOrd="0" presId="urn:microsoft.com/office/officeart/2018/2/layout/IconCircleList"/>
    <dgm:cxn modelId="{C0F95148-0CE1-4588-BB69-06B18CCFB20D}" type="presParOf" srcId="{5DC3075A-E024-4C30-9420-EFD6F97743F2}" destId="{E64E652D-4FC0-48A1-A259-36B429E2B489}" srcOrd="3" destOrd="0" presId="urn:microsoft.com/office/officeart/2018/2/layout/IconCircleList"/>
    <dgm:cxn modelId="{3ECDF837-BF99-4311-BD4C-7471735ADD92}" type="presParOf" srcId="{A061A876-0AAD-4191-9821-980A50C54584}" destId="{4857D665-57BB-46FA-B937-9EBF91C9EECB}" srcOrd="1" destOrd="0" presId="urn:microsoft.com/office/officeart/2018/2/layout/IconCircleList"/>
    <dgm:cxn modelId="{38A9119B-CC07-4A47-A2A8-401ED4AE0F9B}" type="presParOf" srcId="{A061A876-0AAD-4191-9821-980A50C54584}" destId="{8913C0AD-6081-4A8A-893F-B37B54C3C444}" srcOrd="2" destOrd="0" presId="urn:microsoft.com/office/officeart/2018/2/layout/IconCircleList"/>
    <dgm:cxn modelId="{25F41733-A638-4328-9DB5-803709900701}" type="presParOf" srcId="{8913C0AD-6081-4A8A-893F-B37B54C3C444}" destId="{1C2440ED-5C02-45F3-802E-023761FACA2D}" srcOrd="0" destOrd="0" presId="urn:microsoft.com/office/officeart/2018/2/layout/IconCircleList"/>
    <dgm:cxn modelId="{27ABE72D-52C6-41C4-B77A-3D411ABF86C5}" type="presParOf" srcId="{8913C0AD-6081-4A8A-893F-B37B54C3C444}" destId="{792CADF5-275C-4642-BA75-2191A230D19A}" srcOrd="1" destOrd="0" presId="urn:microsoft.com/office/officeart/2018/2/layout/IconCircleList"/>
    <dgm:cxn modelId="{E3D1AC0B-F071-4335-A808-2E8760EE9F1B}" type="presParOf" srcId="{8913C0AD-6081-4A8A-893F-B37B54C3C444}" destId="{B6437FC2-B490-4696-87A1-3C6307FBA455}" srcOrd="2" destOrd="0" presId="urn:microsoft.com/office/officeart/2018/2/layout/IconCircleList"/>
    <dgm:cxn modelId="{C1EE7C2B-3D2B-4C6B-9B49-C1588E5B02C9}" type="presParOf" srcId="{8913C0AD-6081-4A8A-893F-B37B54C3C444}" destId="{681CD9E8-8CE9-4529-88CE-09AB451EEAD2}" srcOrd="3" destOrd="0" presId="urn:microsoft.com/office/officeart/2018/2/layout/IconCircleList"/>
    <dgm:cxn modelId="{E80465D0-EA5E-4631-83AA-7EF257DB796E}" type="presParOf" srcId="{A061A876-0AAD-4191-9821-980A50C54584}" destId="{38EE2A3F-C98C-4A75-8796-6B190CD49B95}" srcOrd="3" destOrd="0" presId="urn:microsoft.com/office/officeart/2018/2/layout/IconCircleList"/>
    <dgm:cxn modelId="{33EC89A9-8822-480A-8236-B0D0312F387D}" type="presParOf" srcId="{A061A876-0AAD-4191-9821-980A50C54584}" destId="{73731858-1134-404F-BFFD-E0F35A9FDF83}" srcOrd="4" destOrd="0" presId="urn:microsoft.com/office/officeart/2018/2/layout/IconCircleList"/>
    <dgm:cxn modelId="{471FF6E6-B296-47D4-99A2-84A1D96F7631}" type="presParOf" srcId="{73731858-1134-404F-BFFD-E0F35A9FDF83}" destId="{9B8DD39A-1AD8-42D9-B786-6654BE682F50}" srcOrd="0" destOrd="0" presId="urn:microsoft.com/office/officeart/2018/2/layout/IconCircleList"/>
    <dgm:cxn modelId="{6F2A385B-7923-4EEA-895C-CE77A0B77927}" type="presParOf" srcId="{73731858-1134-404F-BFFD-E0F35A9FDF83}" destId="{56ECA43A-4E93-46FC-BFC7-10645C18A1B7}" srcOrd="1" destOrd="0" presId="urn:microsoft.com/office/officeart/2018/2/layout/IconCircleList"/>
    <dgm:cxn modelId="{657F9F11-F367-4425-ABDF-47C1F77DD85F}" type="presParOf" srcId="{73731858-1134-404F-BFFD-E0F35A9FDF83}" destId="{685041C9-1290-41C8-8C4D-90CEF7A750FB}" srcOrd="2" destOrd="0" presId="urn:microsoft.com/office/officeart/2018/2/layout/IconCircleList"/>
    <dgm:cxn modelId="{CE5CFF40-1040-4677-B016-D4FFB57D860A}" type="presParOf" srcId="{73731858-1134-404F-BFFD-E0F35A9FDF83}" destId="{869DD040-DAF0-49B6-BC7A-8AE7CE3F97C6}" srcOrd="3" destOrd="0" presId="urn:microsoft.com/office/officeart/2018/2/layout/IconCircleList"/>
    <dgm:cxn modelId="{72D6C80F-2C9F-4DF1-A490-543D8770E48D}" type="presParOf" srcId="{A061A876-0AAD-4191-9821-980A50C54584}" destId="{0EA61870-9CDE-4D93-BCDA-CB9EDE876F0F}" srcOrd="5" destOrd="0" presId="urn:microsoft.com/office/officeart/2018/2/layout/IconCircleList"/>
    <dgm:cxn modelId="{C6763F22-0E0D-42D2-AA6B-7814E0E3CA6A}" type="presParOf" srcId="{A061A876-0AAD-4191-9821-980A50C54584}" destId="{478EA463-E7D4-410C-A3C1-C6460DBA2DF4}" srcOrd="6" destOrd="0" presId="urn:microsoft.com/office/officeart/2018/2/layout/IconCircleList"/>
    <dgm:cxn modelId="{3C5B463B-E1D4-4326-A9DE-996E59C281DE}" type="presParOf" srcId="{478EA463-E7D4-410C-A3C1-C6460DBA2DF4}" destId="{E4F3E8C1-66AE-44B8-8A04-73A604C0476A}" srcOrd="0" destOrd="0" presId="urn:microsoft.com/office/officeart/2018/2/layout/IconCircleList"/>
    <dgm:cxn modelId="{745DB862-56BD-4DDA-BBB4-60668BC57A5B}" type="presParOf" srcId="{478EA463-E7D4-410C-A3C1-C6460DBA2DF4}" destId="{696676CD-F691-49FE-AA62-1C2C6324DCE1}" srcOrd="1" destOrd="0" presId="urn:microsoft.com/office/officeart/2018/2/layout/IconCircleList"/>
    <dgm:cxn modelId="{7A38EEB8-88A3-4013-B594-E614847B4D63}" type="presParOf" srcId="{478EA463-E7D4-410C-A3C1-C6460DBA2DF4}" destId="{7838C04A-7100-4047-B4EA-280EB04659E9}" srcOrd="2" destOrd="0" presId="urn:microsoft.com/office/officeart/2018/2/layout/IconCircleList"/>
    <dgm:cxn modelId="{5AE12ED8-BAF6-4D8E-9E2D-A6A5BE5159B8}" type="presParOf" srcId="{478EA463-E7D4-410C-A3C1-C6460DBA2DF4}" destId="{8EBC07B4-B9C8-43D2-A9C4-C8A8B66DFC0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3CCBDB-1F0B-475E-9ECD-A8C84F4B890F}" type="doc">
      <dgm:prSet loTypeId="urn:microsoft.com/office/officeart/2005/8/layout/vProcess5" loCatId="process" qsTypeId="urn:microsoft.com/office/officeart/2005/8/quickstyle/simple2" qsCatId="simple" csTypeId="urn:microsoft.com/office/officeart/2005/8/colors/colorful2" csCatId="colorful" phldr="1"/>
      <dgm:spPr/>
      <dgm:t>
        <a:bodyPr/>
        <a:lstStyle/>
        <a:p>
          <a:endParaRPr lang="en-US"/>
        </a:p>
      </dgm:t>
    </dgm:pt>
    <dgm:pt modelId="{03C320EC-408C-4207-A034-3B5B1239A896}">
      <dgm:prSet/>
      <dgm:spPr/>
      <dgm:t>
        <a:bodyPr/>
        <a:lstStyle/>
        <a:p>
          <a:r>
            <a:rPr lang="en-US"/>
            <a:t>We drop all the data without record (NAN) and record "0" in housing price and then select the location and price of each housing point.</a:t>
          </a:r>
        </a:p>
      </dgm:t>
    </dgm:pt>
    <dgm:pt modelId="{0CBE4BFE-018E-4E7C-BF67-7E5BC3EB47B9}" type="parTrans" cxnId="{B20466A6-70DC-4AB2-9B70-5E70A87F4D7E}">
      <dgm:prSet/>
      <dgm:spPr/>
      <dgm:t>
        <a:bodyPr/>
        <a:lstStyle/>
        <a:p>
          <a:endParaRPr lang="en-US"/>
        </a:p>
      </dgm:t>
    </dgm:pt>
    <dgm:pt modelId="{3A67371E-E29F-4895-B370-73B3EE419D56}" type="sibTrans" cxnId="{B20466A6-70DC-4AB2-9B70-5E70A87F4D7E}">
      <dgm:prSet/>
      <dgm:spPr/>
      <dgm:t>
        <a:bodyPr/>
        <a:lstStyle/>
        <a:p>
          <a:endParaRPr lang="en-US"/>
        </a:p>
      </dgm:t>
    </dgm:pt>
    <dgm:pt modelId="{9531FA41-B7A3-4EC3-8F1D-8DF754E10D03}">
      <dgm:prSet/>
      <dgm:spPr/>
      <dgm:t>
        <a:bodyPr/>
        <a:lstStyle/>
        <a:p>
          <a:r>
            <a:rPr lang="en-US"/>
            <a:t>We select several types of crimes, find the corresponding census tract of these crimes points and then calculate the crimes level in each selected type 2018 in each census tract in Boston.</a:t>
          </a:r>
        </a:p>
      </dgm:t>
    </dgm:pt>
    <dgm:pt modelId="{C3145E65-8B55-4D38-B60E-254BAACB7D46}" type="parTrans" cxnId="{D0464AF4-20DF-4F78-BAEC-5BB7DF117E97}">
      <dgm:prSet/>
      <dgm:spPr/>
      <dgm:t>
        <a:bodyPr/>
        <a:lstStyle/>
        <a:p>
          <a:endParaRPr lang="en-US"/>
        </a:p>
      </dgm:t>
    </dgm:pt>
    <dgm:pt modelId="{4C139EB6-5C90-44A8-B6D3-4F29B11C69F2}" type="sibTrans" cxnId="{D0464AF4-20DF-4F78-BAEC-5BB7DF117E97}">
      <dgm:prSet/>
      <dgm:spPr/>
      <dgm:t>
        <a:bodyPr/>
        <a:lstStyle/>
        <a:p>
          <a:endParaRPr lang="en-US"/>
        </a:p>
      </dgm:t>
    </dgm:pt>
    <dgm:pt modelId="{7FFFA9FB-BD49-4133-AEA6-E714BF569FA5}">
      <dgm:prSet/>
      <dgm:spPr/>
      <dgm:t>
        <a:bodyPr/>
        <a:lstStyle/>
        <a:p>
          <a:r>
            <a:rPr lang="en-US"/>
            <a:t>We do the same thing to Airbnb and long term housing data to aggregate them into census tract level and then get the median value of short term and long term housing in each census tract.</a:t>
          </a:r>
        </a:p>
      </dgm:t>
    </dgm:pt>
    <dgm:pt modelId="{B6FCEF32-592A-4EB2-8D6B-5F7A21BDD42A}" type="parTrans" cxnId="{9C3148D8-9F5F-476D-8134-8B9C268BF7BC}">
      <dgm:prSet/>
      <dgm:spPr/>
      <dgm:t>
        <a:bodyPr/>
        <a:lstStyle/>
        <a:p>
          <a:endParaRPr lang="en-US"/>
        </a:p>
      </dgm:t>
    </dgm:pt>
    <dgm:pt modelId="{7FC244C4-E132-4F6D-9791-95D334DDFEEA}" type="sibTrans" cxnId="{9C3148D8-9F5F-476D-8134-8B9C268BF7BC}">
      <dgm:prSet/>
      <dgm:spPr/>
      <dgm:t>
        <a:bodyPr/>
        <a:lstStyle/>
        <a:p>
          <a:endParaRPr lang="en-US"/>
        </a:p>
      </dgm:t>
    </dgm:pt>
    <dgm:pt modelId="{7431F5C7-AA9C-4C65-8408-CE6B17D5E56E}" type="pres">
      <dgm:prSet presAssocID="{9C3CCBDB-1F0B-475E-9ECD-A8C84F4B890F}" presName="outerComposite" presStyleCnt="0">
        <dgm:presLayoutVars>
          <dgm:chMax val="5"/>
          <dgm:dir/>
          <dgm:resizeHandles val="exact"/>
        </dgm:presLayoutVars>
      </dgm:prSet>
      <dgm:spPr/>
    </dgm:pt>
    <dgm:pt modelId="{838D6D92-D247-447B-814C-3C8E321D9BDB}" type="pres">
      <dgm:prSet presAssocID="{9C3CCBDB-1F0B-475E-9ECD-A8C84F4B890F}" presName="dummyMaxCanvas" presStyleCnt="0">
        <dgm:presLayoutVars/>
      </dgm:prSet>
      <dgm:spPr/>
    </dgm:pt>
    <dgm:pt modelId="{3A75FD4F-2986-4450-BEB2-5CADF35F8733}" type="pres">
      <dgm:prSet presAssocID="{9C3CCBDB-1F0B-475E-9ECD-A8C84F4B890F}" presName="ThreeNodes_1" presStyleLbl="node1" presStyleIdx="0" presStyleCnt="3">
        <dgm:presLayoutVars>
          <dgm:bulletEnabled val="1"/>
        </dgm:presLayoutVars>
      </dgm:prSet>
      <dgm:spPr/>
    </dgm:pt>
    <dgm:pt modelId="{ED045225-7C5D-4DA7-90A6-D9BE31F9AD61}" type="pres">
      <dgm:prSet presAssocID="{9C3CCBDB-1F0B-475E-9ECD-A8C84F4B890F}" presName="ThreeNodes_2" presStyleLbl="node1" presStyleIdx="1" presStyleCnt="3">
        <dgm:presLayoutVars>
          <dgm:bulletEnabled val="1"/>
        </dgm:presLayoutVars>
      </dgm:prSet>
      <dgm:spPr/>
    </dgm:pt>
    <dgm:pt modelId="{8A95A918-D1D8-4718-A7C5-2A0EB1EDD3B2}" type="pres">
      <dgm:prSet presAssocID="{9C3CCBDB-1F0B-475E-9ECD-A8C84F4B890F}" presName="ThreeNodes_3" presStyleLbl="node1" presStyleIdx="2" presStyleCnt="3">
        <dgm:presLayoutVars>
          <dgm:bulletEnabled val="1"/>
        </dgm:presLayoutVars>
      </dgm:prSet>
      <dgm:spPr/>
    </dgm:pt>
    <dgm:pt modelId="{548D8EB6-E195-4BAE-98ED-307A787F83A3}" type="pres">
      <dgm:prSet presAssocID="{9C3CCBDB-1F0B-475E-9ECD-A8C84F4B890F}" presName="ThreeConn_1-2" presStyleLbl="fgAccFollowNode1" presStyleIdx="0" presStyleCnt="2">
        <dgm:presLayoutVars>
          <dgm:bulletEnabled val="1"/>
        </dgm:presLayoutVars>
      </dgm:prSet>
      <dgm:spPr/>
    </dgm:pt>
    <dgm:pt modelId="{477E4F15-52A4-45F2-83D0-89A0C3D68C07}" type="pres">
      <dgm:prSet presAssocID="{9C3CCBDB-1F0B-475E-9ECD-A8C84F4B890F}" presName="ThreeConn_2-3" presStyleLbl="fgAccFollowNode1" presStyleIdx="1" presStyleCnt="2">
        <dgm:presLayoutVars>
          <dgm:bulletEnabled val="1"/>
        </dgm:presLayoutVars>
      </dgm:prSet>
      <dgm:spPr/>
    </dgm:pt>
    <dgm:pt modelId="{25888038-349B-4900-9CA3-B6EBAC0560CD}" type="pres">
      <dgm:prSet presAssocID="{9C3CCBDB-1F0B-475E-9ECD-A8C84F4B890F}" presName="ThreeNodes_1_text" presStyleLbl="node1" presStyleIdx="2" presStyleCnt="3">
        <dgm:presLayoutVars>
          <dgm:bulletEnabled val="1"/>
        </dgm:presLayoutVars>
      </dgm:prSet>
      <dgm:spPr/>
    </dgm:pt>
    <dgm:pt modelId="{E2B4F716-C4DE-4D61-BF06-50278BB8DE37}" type="pres">
      <dgm:prSet presAssocID="{9C3CCBDB-1F0B-475E-9ECD-A8C84F4B890F}" presName="ThreeNodes_2_text" presStyleLbl="node1" presStyleIdx="2" presStyleCnt="3">
        <dgm:presLayoutVars>
          <dgm:bulletEnabled val="1"/>
        </dgm:presLayoutVars>
      </dgm:prSet>
      <dgm:spPr/>
    </dgm:pt>
    <dgm:pt modelId="{5E3579F6-3AB3-4B54-B3DC-93BC8D1AE849}" type="pres">
      <dgm:prSet presAssocID="{9C3CCBDB-1F0B-475E-9ECD-A8C84F4B890F}" presName="ThreeNodes_3_text" presStyleLbl="node1" presStyleIdx="2" presStyleCnt="3">
        <dgm:presLayoutVars>
          <dgm:bulletEnabled val="1"/>
        </dgm:presLayoutVars>
      </dgm:prSet>
      <dgm:spPr/>
    </dgm:pt>
  </dgm:ptLst>
  <dgm:cxnLst>
    <dgm:cxn modelId="{00811D15-9605-48DC-9940-2CCD9ABC8F2E}" type="presOf" srcId="{7FFFA9FB-BD49-4133-AEA6-E714BF569FA5}" destId="{5E3579F6-3AB3-4B54-B3DC-93BC8D1AE849}" srcOrd="1" destOrd="0" presId="urn:microsoft.com/office/officeart/2005/8/layout/vProcess5"/>
    <dgm:cxn modelId="{068D8927-63B3-40EB-8F5E-07AC465E2869}" type="presOf" srcId="{7FFFA9FB-BD49-4133-AEA6-E714BF569FA5}" destId="{8A95A918-D1D8-4718-A7C5-2A0EB1EDD3B2}" srcOrd="0" destOrd="0" presId="urn:microsoft.com/office/officeart/2005/8/layout/vProcess5"/>
    <dgm:cxn modelId="{63EB698C-8B96-46C0-A575-7C0867343D67}" type="presOf" srcId="{03C320EC-408C-4207-A034-3B5B1239A896}" destId="{3A75FD4F-2986-4450-BEB2-5CADF35F8733}" srcOrd="0" destOrd="0" presId="urn:microsoft.com/office/officeart/2005/8/layout/vProcess5"/>
    <dgm:cxn modelId="{E13B23A3-5B00-4A3F-A5E9-3E902555DF04}" type="presOf" srcId="{3A67371E-E29F-4895-B370-73B3EE419D56}" destId="{548D8EB6-E195-4BAE-98ED-307A787F83A3}" srcOrd="0" destOrd="0" presId="urn:microsoft.com/office/officeart/2005/8/layout/vProcess5"/>
    <dgm:cxn modelId="{B20466A6-70DC-4AB2-9B70-5E70A87F4D7E}" srcId="{9C3CCBDB-1F0B-475E-9ECD-A8C84F4B890F}" destId="{03C320EC-408C-4207-A034-3B5B1239A896}" srcOrd="0" destOrd="0" parTransId="{0CBE4BFE-018E-4E7C-BF67-7E5BC3EB47B9}" sibTransId="{3A67371E-E29F-4895-B370-73B3EE419D56}"/>
    <dgm:cxn modelId="{8FDA26CD-6082-40D4-9B08-F0FCF760E68B}" type="presOf" srcId="{9C3CCBDB-1F0B-475E-9ECD-A8C84F4B890F}" destId="{7431F5C7-AA9C-4C65-8408-CE6B17D5E56E}" srcOrd="0" destOrd="0" presId="urn:microsoft.com/office/officeart/2005/8/layout/vProcess5"/>
    <dgm:cxn modelId="{9C3148D8-9F5F-476D-8134-8B9C268BF7BC}" srcId="{9C3CCBDB-1F0B-475E-9ECD-A8C84F4B890F}" destId="{7FFFA9FB-BD49-4133-AEA6-E714BF569FA5}" srcOrd="2" destOrd="0" parTransId="{B6FCEF32-592A-4EB2-8D6B-5F7A21BDD42A}" sibTransId="{7FC244C4-E132-4F6D-9791-95D334DDFEEA}"/>
    <dgm:cxn modelId="{2F1C7FE7-5259-4C7A-8AE0-44EFEBC24B05}" type="presOf" srcId="{9531FA41-B7A3-4EC3-8F1D-8DF754E10D03}" destId="{ED045225-7C5D-4DA7-90A6-D9BE31F9AD61}" srcOrd="0" destOrd="0" presId="urn:microsoft.com/office/officeart/2005/8/layout/vProcess5"/>
    <dgm:cxn modelId="{596F9FEA-646C-4598-BAD7-59428E6A5A8B}" type="presOf" srcId="{03C320EC-408C-4207-A034-3B5B1239A896}" destId="{25888038-349B-4900-9CA3-B6EBAC0560CD}" srcOrd="1" destOrd="0" presId="urn:microsoft.com/office/officeart/2005/8/layout/vProcess5"/>
    <dgm:cxn modelId="{D0464AF4-20DF-4F78-BAEC-5BB7DF117E97}" srcId="{9C3CCBDB-1F0B-475E-9ECD-A8C84F4B890F}" destId="{9531FA41-B7A3-4EC3-8F1D-8DF754E10D03}" srcOrd="1" destOrd="0" parTransId="{C3145E65-8B55-4D38-B60E-254BAACB7D46}" sibTransId="{4C139EB6-5C90-44A8-B6D3-4F29B11C69F2}"/>
    <dgm:cxn modelId="{8A5808FD-54C9-4F5A-8357-7A987A8234F3}" type="presOf" srcId="{4C139EB6-5C90-44A8-B6D3-4F29B11C69F2}" destId="{477E4F15-52A4-45F2-83D0-89A0C3D68C07}" srcOrd="0" destOrd="0" presId="urn:microsoft.com/office/officeart/2005/8/layout/vProcess5"/>
    <dgm:cxn modelId="{9CF8B9FD-E05E-4253-8806-B94F02404C27}" type="presOf" srcId="{9531FA41-B7A3-4EC3-8F1D-8DF754E10D03}" destId="{E2B4F716-C4DE-4D61-BF06-50278BB8DE37}" srcOrd="1" destOrd="0" presId="urn:microsoft.com/office/officeart/2005/8/layout/vProcess5"/>
    <dgm:cxn modelId="{3A3FAF38-BDEC-41B8-8729-7076DA577B16}" type="presParOf" srcId="{7431F5C7-AA9C-4C65-8408-CE6B17D5E56E}" destId="{838D6D92-D247-447B-814C-3C8E321D9BDB}" srcOrd="0" destOrd="0" presId="urn:microsoft.com/office/officeart/2005/8/layout/vProcess5"/>
    <dgm:cxn modelId="{51BC4BFB-4477-4430-83F5-20794BE91078}" type="presParOf" srcId="{7431F5C7-AA9C-4C65-8408-CE6B17D5E56E}" destId="{3A75FD4F-2986-4450-BEB2-5CADF35F8733}" srcOrd="1" destOrd="0" presId="urn:microsoft.com/office/officeart/2005/8/layout/vProcess5"/>
    <dgm:cxn modelId="{6A5EC844-DF14-4F14-A547-79AFED8EB7A7}" type="presParOf" srcId="{7431F5C7-AA9C-4C65-8408-CE6B17D5E56E}" destId="{ED045225-7C5D-4DA7-90A6-D9BE31F9AD61}" srcOrd="2" destOrd="0" presId="urn:microsoft.com/office/officeart/2005/8/layout/vProcess5"/>
    <dgm:cxn modelId="{6590EC38-30FF-4BEC-8BB0-88C1148EABB7}" type="presParOf" srcId="{7431F5C7-AA9C-4C65-8408-CE6B17D5E56E}" destId="{8A95A918-D1D8-4718-A7C5-2A0EB1EDD3B2}" srcOrd="3" destOrd="0" presId="urn:microsoft.com/office/officeart/2005/8/layout/vProcess5"/>
    <dgm:cxn modelId="{13173655-9B40-4FB2-B3FF-190B6FD9D49F}" type="presParOf" srcId="{7431F5C7-AA9C-4C65-8408-CE6B17D5E56E}" destId="{548D8EB6-E195-4BAE-98ED-307A787F83A3}" srcOrd="4" destOrd="0" presId="urn:microsoft.com/office/officeart/2005/8/layout/vProcess5"/>
    <dgm:cxn modelId="{608956F9-D3AD-40BB-8D4C-345E8B487E37}" type="presParOf" srcId="{7431F5C7-AA9C-4C65-8408-CE6B17D5E56E}" destId="{477E4F15-52A4-45F2-83D0-89A0C3D68C07}" srcOrd="5" destOrd="0" presId="urn:microsoft.com/office/officeart/2005/8/layout/vProcess5"/>
    <dgm:cxn modelId="{693CFFF2-3E49-4F07-836F-29C2129C850E}" type="presParOf" srcId="{7431F5C7-AA9C-4C65-8408-CE6B17D5E56E}" destId="{25888038-349B-4900-9CA3-B6EBAC0560CD}" srcOrd="6" destOrd="0" presId="urn:microsoft.com/office/officeart/2005/8/layout/vProcess5"/>
    <dgm:cxn modelId="{4D1909C3-C704-4EE1-8D1E-616F567E197C}" type="presParOf" srcId="{7431F5C7-AA9C-4C65-8408-CE6B17D5E56E}" destId="{E2B4F716-C4DE-4D61-BF06-50278BB8DE37}" srcOrd="7" destOrd="0" presId="urn:microsoft.com/office/officeart/2005/8/layout/vProcess5"/>
    <dgm:cxn modelId="{2463275F-1CCC-40C1-ABD1-00B60E7567D8}" type="presParOf" srcId="{7431F5C7-AA9C-4C65-8408-CE6B17D5E56E}" destId="{5E3579F6-3AB3-4B54-B3DC-93BC8D1AE849}"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DCFC67A-6B34-4579-9ECD-A615C193E3BC}" type="doc">
      <dgm:prSet loTypeId="urn:microsoft.com/office/officeart/2016/7/layout/LinearBlockProcessNumbered" loCatId="process" qsTypeId="urn:microsoft.com/office/officeart/2005/8/quickstyle/simple1" qsCatId="simple" csTypeId="urn:microsoft.com/office/officeart/2005/8/colors/colorful2" csCatId="colorful" phldr="1"/>
      <dgm:spPr/>
      <dgm:t>
        <a:bodyPr/>
        <a:lstStyle/>
        <a:p>
          <a:endParaRPr lang="en-US"/>
        </a:p>
      </dgm:t>
    </dgm:pt>
    <dgm:pt modelId="{DDA0ECB6-F6F2-4676-9FA2-D3B1DDC7A356}">
      <dgm:prSet/>
      <dgm:spPr/>
      <dgm:t>
        <a:bodyPr/>
        <a:lstStyle/>
        <a:p>
          <a:r>
            <a:rPr lang="en-US" dirty="0"/>
            <a:t>For spatial analysis we use CARTO to visualize the crime index by census tract.</a:t>
          </a:r>
        </a:p>
      </dgm:t>
    </dgm:pt>
    <dgm:pt modelId="{A5B0B5F4-D1F9-4237-AEAD-DA38F13B4887}" type="parTrans" cxnId="{178E2BC0-FD67-4E37-AC2F-92C30D05E6B3}">
      <dgm:prSet/>
      <dgm:spPr/>
      <dgm:t>
        <a:bodyPr/>
        <a:lstStyle/>
        <a:p>
          <a:endParaRPr lang="en-US"/>
        </a:p>
      </dgm:t>
    </dgm:pt>
    <dgm:pt modelId="{5E339E16-F943-4391-BA36-974B84F28C79}" type="sibTrans" cxnId="{178E2BC0-FD67-4E37-AC2F-92C30D05E6B3}">
      <dgm:prSet phldrT="01"/>
      <dgm:spPr/>
      <dgm:t>
        <a:bodyPr/>
        <a:lstStyle/>
        <a:p>
          <a:r>
            <a:rPr lang="en-US"/>
            <a:t>01</a:t>
          </a:r>
        </a:p>
      </dgm:t>
    </dgm:pt>
    <dgm:pt modelId="{F4F21C82-B153-4CC3-904D-2D96D18A6826}">
      <dgm:prSet/>
      <dgm:spPr/>
      <dgm:t>
        <a:bodyPr/>
        <a:lstStyle/>
        <a:p>
          <a:r>
            <a:rPr lang="en-US" dirty="0"/>
            <a:t>Aggregate Airbnb pricing data and long-term housing pricing data with different crime types by county.</a:t>
          </a:r>
        </a:p>
      </dgm:t>
    </dgm:pt>
    <dgm:pt modelId="{F55AE98C-9E52-4DA3-8659-122111C12B3D}" type="parTrans" cxnId="{AC8A02FC-BFBE-41E9-9993-CF659983B9DB}">
      <dgm:prSet/>
      <dgm:spPr/>
      <dgm:t>
        <a:bodyPr/>
        <a:lstStyle/>
        <a:p>
          <a:endParaRPr lang="en-US"/>
        </a:p>
      </dgm:t>
    </dgm:pt>
    <dgm:pt modelId="{EA58D076-F2B5-4DD0-87DD-1FFEFF937338}" type="sibTrans" cxnId="{AC8A02FC-BFBE-41E9-9993-CF659983B9DB}">
      <dgm:prSet phldrT="02"/>
      <dgm:spPr/>
      <dgm:t>
        <a:bodyPr/>
        <a:lstStyle/>
        <a:p>
          <a:r>
            <a:rPr lang="en-US"/>
            <a:t>02</a:t>
          </a:r>
        </a:p>
      </dgm:t>
    </dgm:pt>
    <dgm:pt modelId="{833DB5F0-6A60-447F-8045-0DAD8F1387A8}">
      <dgm:prSet/>
      <dgm:spPr/>
      <dgm:t>
        <a:bodyPr/>
        <a:lstStyle/>
        <a:p>
          <a:r>
            <a:rPr lang="en-US"/>
            <a:t>Filter the data for counties with top crime incidence for each crime type.</a:t>
          </a:r>
        </a:p>
      </dgm:t>
    </dgm:pt>
    <dgm:pt modelId="{1294D63C-90DF-4E0B-9249-AB0CDF81C934}" type="parTrans" cxnId="{48B605F1-0F05-4EE0-AC52-CC08DFD4B8D7}">
      <dgm:prSet/>
      <dgm:spPr/>
      <dgm:t>
        <a:bodyPr/>
        <a:lstStyle/>
        <a:p>
          <a:endParaRPr lang="en-US"/>
        </a:p>
      </dgm:t>
    </dgm:pt>
    <dgm:pt modelId="{FD16DE91-24F3-4561-B6FD-3D9D9640CA18}" type="sibTrans" cxnId="{48B605F1-0F05-4EE0-AC52-CC08DFD4B8D7}">
      <dgm:prSet phldrT="03"/>
      <dgm:spPr/>
      <dgm:t>
        <a:bodyPr/>
        <a:lstStyle/>
        <a:p>
          <a:r>
            <a:rPr lang="en-US"/>
            <a:t>03</a:t>
          </a:r>
        </a:p>
      </dgm:t>
    </dgm:pt>
    <dgm:pt modelId="{A890F238-3D61-4F9C-A80F-20BD9A5F8954}">
      <dgm:prSet/>
      <dgm:spPr/>
      <dgm:t>
        <a:bodyPr/>
        <a:lstStyle/>
        <a:p>
          <a:r>
            <a:rPr lang="en-US" dirty="0"/>
            <a:t>Observe average price of Airbnb or long-term housing within those counties with the highest number of crime incidence.</a:t>
          </a:r>
        </a:p>
      </dgm:t>
    </dgm:pt>
    <dgm:pt modelId="{959ADEBE-6AF4-4881-A073-59982B2C9FCD}" type="parTrans" cxnId="{17BC44C7-F413-4E25-B6A9-AA7B23DA6D79}">
      <dgm:prSet/>
      <dgm:spPr/>
      <dgm:t>
        <a:bodyPr/>
        <a:lstStyle/>
        <a:p>
          <a:endParaRPr lang="en-US"/>
        </a:p>
      </dgm:t>
    </dgm:pt>
    <dgm:pt modelId="{536F8ED3-C1EE-46C3-9BF7-B4CE6E270635}" type="sibTrans" cxnId="{17BC44C7-F413-4E25-B6A9-AA7B23DA6D79}">
      <dgm:prSet phldrT="04"/>
      <dgm:spPr/>
      <dgm:t>
        <a:bodyPr/>
        <a:lstStyle/>
        <a:p>
          <a:r>
            <a:rPr lang="en-US"/>
            <a:t>04</a:t>
          </a:r>
        </a:p>
      </dgm:t>
    </dgm:pt>
    <dgm:pt modelId="{73E7F00A-A5E3-4DE2-B6F9-9A454905DC1D}" type="pres">
      <dgm:prSet presAssocID="{9DCFC67A-6B34-4579-9ECD-A615C193E3BC}" presName="Name0" presStyleCnt="0">
        <dgm:presLayoutVars>
          <dgm:animLvl val="lvl"/>
          <dgm:resizeHandles val="exact"/>
        </dgm:presLayoutVars>
      </dgm:prSet>
      <dgm:spPr/>
    </dgm:pt>
    <dgm:pt modelId="{9ABF6153-2CFB-4F57-A219-B81817E2752F}" type="pres">
      <dgm:prSet presAssocID="{DDA0ECB6-F6F2-4676-9FA2-D3B1DDC7A356}" presName="compositeNode" presStyleCnt="0">
        <dgm:presLayoutVars>
          <dgm:bulletEnabled val="1"/>
        </dgm:presLayoutVars>
      </dgm:prSet>
      <dgm:spPr/>
    </dgm:pt>
    <dgm:pt modelId="{1887FE93-09CF-442F-803F-EE77D49A39B6}" type="pres">
      <dgm:prSet presAssocID="{DDA0ECB6-F6F2-4676-9FA2-D3B1DDC7A356}" presName="bgRect" presStyleLbl="alignNode1" presStyleIdx="0" presStyleCnt="4"/>
      <dgm:spPr/>
    </dgm:pt>
    <dgm:pt modelId="{97A8C281-94BA-4369-8E58-2E598132457F}" type="pres">
      <dgm:prSet presAssocID="{5E339E16-F943-4391-BA36-974B84F28C79}" presName="sibTransNodeRect" presStyleLbl="alignNode1" presStyleIdx="0" presStyleCnt="4">
        <dgm:presLayoutVars>
          <dgm:chMax val="0"/>
          <dgm:bulletEnabled val="1"/>
        </dgm:presLayoutVars>
      </dgm:prSet>
      <dgm:spPr/>
    </dgm:pt>
    <dgm:pt modelId="{5A371EB0-407B-4B61-83F5-C9B82CA7F59E}" type="pres">
      <dgm:prSet presAssocID="{DDA0ECB6-F6F2-4676-9FA2-D3B1DDC7A356}" presName="nodeRect" presStyleLbl="alignNode1" presStyleIdx="0" presStyleCnt="4">
        <dgm:presLayoutVars>
          <dgm:bulletEnabled val="1"/>
        </dgm:presLayoutVars>
      </dgm:prSet>
      <dgm:spPr/>
    </dgm:pt>
    <dgm:pt modelId="{EA52F5AA-9037-4940-89B3-34B4B857999A}" type="pres">
      <dgm:prSet presAssocID="{5E339E16-F943-4391-BA36-974B84F28C79}" presName="sibTrans" presStyleCnt="0"/>
      <dgm:spPr/>
    </dgm:pt>
    <dgm:pt modelId="{8503410A-D0DE-4A11-B58F-F8EEB7CF9DED}" type="pres">
      <dgm:prSet presAssocID="{F4F21C82-B153-4CC3-904D-2D96D18A6826}" presName="compositeNode" presStyleCnt="0">
        <dgm:presLayoutVars>
          <dgm:bulletEnabled val="1"/>
        </dgm:presLayoutVars>
      </dgm:prSet>
      <dgm:spPr/>
    </dgm:pt>
    <dgm:pt modelId="{D7B92425-5BEA-43D7-AF7A-96024296E615}" type="pres">
      <dgm:prSet presAssocID="{F4F21C82-B153-4CC3-904D-2D96D18A6826}" presName="bgRect" presStyleLbl="alignNode1" presStyleIdx="1" presStyleCnt="4"/>
      <dgm:spPr/>
    </dgm:pt>
    <dgm:pt modelId="{4CE0E818-361A-4391-93AD-B638AD257E35}" type="pres">
      <dgm:prSet presAssocID="{EA58D076-F2B5-4DD0-87DD-1FFEFF937338}" presName="sibTransNodeRect" presStyleLbl="alignNode1" presStyleIdx="1" presStyleCnt="4">
        <dgm:presLayoutVars>
          <dgm:chMax val="0"/>
          <dgm:bulletEnabled val="1"/>
        </dgm:presLayoutVars>
      </dgm:prSet>
      <dgm:spPr/>
    </dgm:pt>
    <dgm:pt modelId="{246759B4-9D1D-453A-8D10-6FC144C1A764}" type="pres">
      <dgm:prSet presAssocID="{F4F21C82-B153-4CC3-904D-2D96D18A6826}" presName="nodeRect" presStyleLbl="alignNode1" presStyleIdx="1" presStyleCnt="4">
        <dgm:presLayoutVars>
          <dgm:bulletEnabled val="1"/>
        </dgm:presLayoutVars>
      </dgm:prSet>
      <dgm:spPr/>
    </dgm:pt>
    <dgm:pt modelId="{E7056D97-2857-4D05-81B2-5A9E17FC6ED9}" type="pres">
      <dgm:prSet presAssocID="{EA58D076-F2B5-4DD0-87DD-1FFEFF937338}" presName="sibTrans" presStyleCnt="0"/>
      <dgm:spPr/>
    </dgm:pt>
    <dgm:pt modelId="{39FF8861-77A9-4B14-80B5-B86C70257A21}" type="pres">
      <dgm:prSet presAssocID="{833DB5F0-6A60-447F-8045-0DAD8F1387A8}" presName="compositeNode" presStyleCnt="0">
        <dgm:presLayoutVars>
          <dgm:bulletEnabled val="1"/>
        </dgm:presLayoutVars>
      </dgm:prSet>
      <dgm:spPr/>
    </dgm:pt>
    <dgm:pt modelId="{DADA563E-DA1E-4077-9BC3-7A8BB39082EC}" type="pres">
      <dgm:prSet presAssocID="{833DB5F0-6A60-447F-8045-0DAD8F1387A8}" presName="bgRect" presStyleLbl="alignNode1" presStyleIdx="2" presStyleCnt="4"/>
      <dgm:spPr/>
    </dgm:pt>
    <dgm:pt modelId="{51099436-97EE-4898-9B5B-A5714376B4CC}" type="pres">
      <dgm:prSet presAssocID="{FD16DE91-24F3-4561-B6FD-3D9D9640CA18}" presName="sibTransNodeRect" presStyleLbl="alignNode1" presStyleIdx="2" presStyleCnt="4">
        <dgm:presLayoutVars>
          <dgm:chMax val="0"/>
          <dgm:bulletEnabled val="1"/>
        </dgm:presLayoutVars>
      </dgm:prSet>
      <dgm:spPr/>
    </dgm:pt>
    <dgm:pt modelId="{18AE8898-CD1B-44A4-ABFC-C8A38EA75489}" type="pres">
      <dgm:prSet presAssocID="{833DB5F0-6A60-447F-8045-0DAD8F1387A8}" presName="nodeRect" presStyleLbl="alignNode1" presStyleIdx="2" presStyleCnt="4">
        <dgm:presLayoutVars>
          <dgm:bulletEnabled val="1"/>
        </dgm:presLayoutVars>
      </dgm:prSet>
      <dgm:spPr/>
    </dgm:pt>
    <dgm:pt modelId="{562C3BAF-93C6-4332-9EE1-0CB21F202FD0}" type="pres">
      <dgm:prSet presAssocID="{FD16DE91-24F3-4561-B6FD-3D9D9640CA18}" presName="sibTrans" presStyleCnt="0"/>
      <dgm:spPr/>
    </dgm:pt>
    <dgm:pt modelId="{168BED20-A5F1-4CA9-9DFF-CFDAC109763E}" type="pres">
      <dgm:prSet presAssocID="{A890F238-3D61-4F9C-A80F-20BD9A5F8954}" presName="compositeNode" presStyleCnt="0">
        <dgm:presLayoutVars>
          <dgm:bulletEnabled val="1"/>
        </dgm:presLayoutVars>
      </dgm:prSet>
      <dgm:spPr/>
    </dgm:pt>
    <dgm:pt modelId="{E9DB82D4-88E3-4043-82B5-B75CBBB0E225}" type="pres">
      <dgm:prSet presAssocID="{A890F238-3D61-4F9C-A80F-20BD9A5F8954}" presName="bgRect" presStyleLbl="alignNode1" presStyleIdx="3" presStyleCnt="4"/>
      <dgm:spPr/>
    </dgm:pt>
    <dgm:pt modelId="{E46C9B3C-CEE7-4307-A81C-F826EE5F4468}" type="pres">
      <dgm:prSet presAssocID="{536F8ED3-C1EE-46C3-9BF7-B4CE6E270635}" presName="sibTransNodeRect" presStyleLbl="alignNode1" presStyleIdx="3" presStyleCnt="4">
        <dgm:presLayoutVars>
          <dgm:chMax val="0"/>
          <dgm:bulletEnabled val="1"/>
        </dgm:presLayoutVars>
      </dgm:prSet>
      <dgm:spPr/>
    </dgm:pt>
    <dgm:pt modelId="{F9D77746-A64F-40B9-8E06-507AC75F0DDD}" type="pres">
      <dgm:prSet presAssocID="{A890F238-3D61-4F9C-A80F-20BD9A5F8954}" presName="nodeRect" presStyleLbl="alignNode1" presStyleIdx="3" presStyleCnt="4">
        <dgm:presLayoutVars>
          <dgm:bulletEnabled val="1"/>
        </dgm:presLayoutVars>
      </dgm:prSet>
      <dgm:spPr/>
    </dgm:pt>
  </dgm:ptLst>
  <dgm:cxnLst>
    <dgm:cxn modelId="{F3304B2E-E98D-4E91-879E-BA4EE67D3F64}" type="presOf" srcId="{833DB5F0-6A60-447F-8045-0DAD8F1387A8}" destId="{18AE8898-CD1B-44A4-ABFC-C8A38EA75489}" srcOrd="1" destOrd="0" presId="urn:microsoft.com/office/officeart/2016/7/layout/LinearBlockProcessNumbered"/>
    <dgm:cxn modelId="{13FA033F-9E04-4DFC-A1A6-EF9CE324E3EA}" type="presOf" srcId="{833DB5F0-6A60-447F-8045-0DAD8F1387A8}" destId="{DADA563E-DA1E-4077-9BC3-7A8BB39082EC}" srcOrd="0" destOrd="0" presId="urn:microsoft.com/office/officeart/2016/7/layout/LinearBlockProcessNumbered"/>
    <dgm:cxn modelId="{56FC3145-AECE-4577-8735-535C7667A569}" type="presOf" srcId="{A890F238-3D61-4F9C-A80F-20BD9A5F8954}" destId="{F9D77746-A64F-40B9-8E06-507AC75F0DDD}" srcOrd="1" destOrd="0" presId="urn:microsoft.com/office/officeart/2016/7/layout/LinearBlockProcessNumbered"/>
    <dgm:cxn modelId="{D86EA658-2A1E-4124-9785-0F1C4CC38545}" type="presOf" srcId="{DDA0ECB6-F6F2-4676-9FA2-D3B1DDC7A356}" destId="{1887FE93-09CF-442F-803F-EE77D49A39B6}" srcOrd="0" destOrd="0" presId="urn:microsoft.com/office/officeart/2016/7/layout/LinearBlockProcessNumbered"/>
    <dgm:cxn modelId="{C066507A-E3DB-47DA-A4D1-121708A02FED}" type="presOf" srcId="{536F8ED3-C1EE-46C3-9BF7-B4CE6E270635}" destId="{E46C9B3C-CEE7-4307-A81C-F826EE5F4468}" srcOrd="0" destOrd="0" presId="urn:microsoft.com/office/officeart/2016/7/layout/LinearBlockProcessNumbered"/>
    <dgm:cxn modelId="{2268A686-204D-443C-9342-4850111EA312}" type="presOf" srcId="{F4F21C82-B153-4CC3-904D-2D96D18A6826}" destId="{D7B92425-5BEA-43D7-AF7A-96024296E615}" srcOrd="0" destOrd="0" presId="urn:microsoft.com/office/officeart/2016/7/layout/LinearBlockProcessNumbered"/>
    <dgm:cxn modelId="{C78FBB88-A0FD-44C2-BF31-E66B1B256CAD}" type="presOf" srcId="{9DCFC67A-6B34-4579-9ECD-A615C193E3BC}" destId="{73E7F00A-A5E3-4DE2-B6F9-9A454905DC1D}" srcOrd="0" destOrd="0" presId="urn:microsoft.com/office/officeart/2016/7/layout/LinearBlockProcessNumbered"/>
    <dgm:cxn modelId="{1BA3B18F-8E5F-49D7-AF0A-A2ACB5E15750}" type="presOf" srcId="{5E339E16-F943-4391-BA36-974B84F28C79}" destId="{97A8C281-94BA-4369-8E58-2E598132457F}" srcOrd="0" destOrd="0" presId="urn:microsoft.com/office/officeart/2016/7/layout/LinearBlockProcessNumbered"/>
    <dgm:cxn modelId="{B4D833AD-FF34-444E-947A-94AE4D703BE7}" type="presOf" srcId="{F4F21C82-B153-4CC3-904D-2D96D18A6826}" destId="{246759B4-9D1D-453A-8D10-6FC144C1A764}" srcOrd="1" destOrd="0" presId="urn:microsoft.com/office/officeart/2016/7/layout/LinearBlockProcessNumbered"/>
    <dgm:cxn modelId="{1A62B7B8-C672-4ED3-A853-8D87ED8997CE}" type="presOf" srcId="{EA58D076-F2B5-4DD0-87DD-1FFEFF937338}" destId="{4CE0E818-361A-4391-93AD-B638AD257E35}" srcOrd="0" destOrd="0" presId="urn:microsoft.com/office/officeart/2016/7/layout/LinearBlockProcessNumbered"/>
    <dgm:cxn modelId="{07C894BF-01A6-448F-9C14-319FFAC4623C}" type="presOf" srcId="{DDA0ECB6-F6F2-4676-9FA2-D3B1DDC7A356}" destId="{5A371EB0-407B-4B61-83F5-C9B82CA7F59E}" srcOrd="1" destOrd="0" presId="urn:microsoft.com/office/officeart/2016/7/layout/LinearBlockProcessNumbered"/>
    <dgm:cxn modelId="{178E2BC0-FD67-4E37-AC2F-92C30D05E6B3}" srcId="{9DCFC67A-6B34-4579-9ECD-A615C193E3BC}" destId="{DDA0ECB6-F6F2-4676-9FA2-D3B1DDC7A356}" srcOrd="0" destOrd="0" parTransId="{A5B0B5F4-D1F9-4237-AEAD-DA38F13B4887}" sibTransId="{5E339E16-F943-4391-BA36-974B84F28C79}"/>
    <dgm:cxn modelId="{BF9F3EC5-8BB5-43FD-8C95-DC4CB49D138B}" type="presOf" srcId="{A890F238-3D61-4F9C-A80F-20BD9A5F8954}" destId="{E9DB82D4-88E3-4043-82B5-B75CBBB0E225}" srcOrd="0" destOrd="0" presId="urn:microsoft.com/office/officeart/2016/7/layout/LinearBlockProcessNumbered"/>
    <dgm:cxn modelId="{17BC44C7-F413-4E25-B6A9-AA7B23DA6D79}" srcId="{9DCFC67A-6B34-4579-9ECD-A615C193E3BC}" destId="{A890F238-3D61-4F9C-A80F-20BD9A5F8954}" srcOrd="3" destOrd="0" parTransId="{959ADEBE-6AF4-4881-A073-59982B2C9FCD}" sibTransId="{536F8ED3-C1EE-46C3-9BF7-B4CE6E270635}"/>
    <dgm:cxn modelId="{48B605F1-0F05-4EE0-AC52-CC08DFD4B8D7}" srcId="{9DCFC67A-6B34-4579-9ECD-A615C193E3BC}" destId="{833DB5F0-6A60-447F-8045-0DAD8F1387A8}" srcOrd="2" destOrd="0" parTransId="{1294D63C-90DF-4E0B-9249-AB0CDF81C934}" sibTransId="{FD16DE91-24F3-4561-B6FD-3D9D9640CA18}"/>
    <dgm:cxn modelId="{C8DDBCF6-DC0A-449D-8FEB-E1735C623E86}" type="presOf" srcId="{FD16DE91-24F3-4561-B6FD-3D9D9640CA18}" destId="{51099436-97EE-4898-9B5B-A5714376B4CC}" srcOrd="0" destOrd="0" presId="urn:microsoft.com/office/officeart/2016/7/layout/LinearBlockProcessNumbered"/>
    <dgm:cxn modelId="{AC8A02FC-BFBE-41E9-9993-CF659983B9DB}" srcId="{9DCFC67A-6B34-4579-9ECD-A615C193E3BC}" destId="{F4F21C82-B153-4CC3-904D-2D96D18A6826}" srcOrd="1" destOrd="0" parTransId="{F55AE98C-9E52-4DA3-8659-122111C12B3D}" sibTransId="{EA58D076-F2B5-4DD0-87DD-1FFEFF937338}"/>
    <dgm:cxn modelId="{B1AC8453-10D9-4625-9C8B-B5395432668D}" type="presParOf" srcId="{73E7F00A-A5E3-4DE2-B6F9-9A454905DC1D}" destId="{9ABF6153-2CFB-4F57-A219-B81817E2752F}" srcOrd="0" destOrd="0" presId="urn:microsoft.com/office/officeart/2016/7/layout/LinearBlockProcessNumbered"/>
    <dgm:cxn modelId="{7CB0B6E7-01E1-48A6-9918-B0D32D158DC0}" type="presParOf" srcId="{9ABF6153-2CFB-4F57-A219-B81817E2752F}" destId="{1887FE93-09CF-442F-803F-EE77D49A39B6}" srcOrd="0" destOrd="0" presId="urn:microsoft.com/office/officeart/2016/7/layout/LinearBlockProcessNumbered"/>
    <dgm:cxn modelId="{5078A346-6574-41B0-A530-9FFFBC130BE9}" type="presParOf" srcId="{9ABF6153-2CFB-4F57-A219-B81817E2752F}" destId="{97A8C281-94BA-4369-8E58-2E598132457F}" srcOrd="1" destOrd="0" presId="urn:microsoft.com/office/officeart/2016/7/layout/LinearBlockProcessNumbered"/>
    <dgm:cxn modelId="{FCB01435-D776-44A0-BE7C-1ECB3945809D}" type="presParOf" srcId="{9ABF6153-2CFB-4F57-A219-B81817E2752F}" destId="{5A371EB0-407B-4B61-83F5-C9B82CA7F59E}" srcOrd="2" destOrd="0" presId="urn:microsoft.com/office/officeart/2016/7/layout/LinearBlockProcessNumbered"/>
    <dgm:cxn modelId="{C9A21C7E-440C-46CC-A262-60CE8F6FF94F}" type="presParOf" srcId="{73E7F00A-A5E3-4DE2-B6F9-9A454905DC1D}" destId="{EA52F5AA-9037-4940-89B3-34B4B857999A}" srcOrd="1" destOrd="0" presId="urn:microsoft.com/office/officeart/2016/7/layout/LinearBlockProcessNumbered"/>
    <dgm:cxn modelId="{FC5BCE99-FC47-412A-A608-A65F93AC3484}" type="presParOf" srcId="{73E7F00A-A5E3-4DE2-B6F9-9A454905DC1D}" destId="{8503410A-D0DE-4A11-B58F-F8EEB7CF9DED}" srcOrd="2" destOrd="0" presId="urn:microsoft.com/office/officeart/2016/7/layout/LinearBlockProcessNumbered"/>
    <dgm:cxn modelId="{04A9ABD5-B720-473A-BA02-46419D321B42}" type="presParOf" srcId="{8503410A-D0DE-4A11-B58F-F8EEB7CF9DED}" destId="{D7B92425-5BEA-43D7-AF7A-96024296E615}" srcOrd="0" destOrd="0" presId="urn:microsoft.com/office/officeart/2016/7/layout/LinearBlockProcessNumbered"/>
    <dgm:cxn modelId="{8BCE1A0A-7BD2-46E7-BBEA-EB313CD9AB48}" type="presParOf" srcId="{8503410A-D0DE-4A11-B58F-F8EEB7CF9DED}" destId="{4CE0E818-361A-4391-93AD-B638AD257E35}" srcOrd="1" destOrd="0" presId="urn:microsoft.com/office/officeart/2016/7/layout/LinearBlockProcessNumbered"/>
    <dgm:cxn modelId="{B9B113C8-6803-4C58-A186-BC1DE3A0594F}" type="presParOf" srcId="{8503410A-D0DE-4A11-B58F-F8EEB7CF9DED}" destId="{246759B4-9D1D-453A-8D10-6FC144C1A764}" srcOrd="2" destOrd="0" presId="urn:microsoft.com/office/officeart/2016/7/layout/LinearBlockProcessNumbered"/>
    <dgm:cxn modelId="{07042F7B-DCB8-40C2-BF7D-AD61820B3B0F}" type="presParOf" srcId="{73E7F00A-A5E3-4DE2-B6F9-9A454905DC1D}" destId="{E7056D97-2857-4D05-81B2-5A9E17FC6ED9}" srcOrd="3" destOrd="0" presId="urn:microsoft.com/office/officeart/2016/7/layout/LinearBlockProcessNumbered"/>
    <dgm:cxn modelId="{FBE9E36B-A050-4F21-B418-6F8127636CDA}" type="presParOf" srcId="{73E7F00A-A5E3-4DE2-B6F9-9A454905DC1D}" destId="{39FF8861-77A9-4B14-80B5-B86C70257A21}" srcOrd="4" destOrd="0" presId="urn:microsoft.com/office/officeart/2016/7/layout/LinearBlockProcessNumbered"/>
    <dgm:cxn modelId="{4C451BC0-9DC7-4F6D-9BF2-A0BDD4A88714}" type="presParOf" srcId="{39FF8861-77A9-4B14-80B5-B86C70257A21}" destId="{DADA563E-DA1E-4077-9BC3-7A8BB39082EC}" srcOrd="0" destOrd="0" presId="urn:microsoft.com/office/officeart/2016/7/layout/LinearBlockProcessNumbered"/>
    <dgm:cxn modelId="{089395AC-8237-4261-8680-8A8D0EB3C690}" type="presParOf" srcId="{39FF8861-77A9-4B14-80B5-B86C70257A21}" destId="{51099436-97EE-4898-9B5B-A5714376B4CC}" srcOrd="1" destOrd="0" presId="urn:microsoft.com/office/officeart/2016/7/layout/LinearBlockProcessNumbered"/>
    <dgm:cxn modelId="{61A3025E-0E73-4371-825E-D7B8C1A52277}" type="presParOf" srcId="{39FF8861-77A9-4B14-80B5-B86C70257A21}" destId="{18AE8898-CD1B-44A4-ABFC-C8A38EA75489}" srcOrd="2" destOrd="0" presId="urn:microsoft.com/office/officeart/2016/7/layout/LinearBlockProcessNumbered"/>
    <dgm:cxn modelId="{AB886508-E350-49A3-BEFF-CE8444B0495C}" type="presParOf" srcId="{73E7F00A-A5E3-4DE2-B6F9-9A454905DC1D}" destId="{562C3BAF-93C6-4332-9EE1-0CB21F202FD0}" srcOrd="5" destOrd="0" presId="urn:microsoft.com/office/officeart/2016/7/layout/LinearBlockProcessNumbered"/>
    <dgm:cxn modelId="{F16AA6B4-3264-400B-A442-6B0AC33B40C1}" type="presParOf" srcId="{73E7F00A-A5E3-4DE2-B6F9-9A454905DC1D}" destId="{168BED20-A5F1-4CA9-9DFF-CFDAC109763E}" srcOrd="6" destOrd="0" presId="urn:microsoft.com/office/officeart/2016/7/layout/LinearBlockProcessNumbered"/>
    <dgm:cxn modelId="{41844EC2-4355-48D0-9E5E-F4D8B1EC0650}" type="presParOf" srcId="{168BED20-A5F1-4CA9-9DFF-CFDAC109763E}" destId="{E9DB82D4-88E3-4043-82B5-B75CBBB0E225}" srcOrd="0" destOrd="0" presId="urn:microsoft.com/office/officeart/2016/7/layout/LinearBlockProcessNumbered"/>
    <dgm:cxn modelId="{9CDF6C47-CA2F-444E-BC12-32106BE4ECA9}" type="presParOf" srcId="{168BED20-A5F1-4CA9-9DFF-CFDAC109763E}" destId="{E46C9B3C-CEE7-4307-A81C-F826EE5F4468}" srcOrd="1" destOrd="0" presId="urn:microsoft.com/office/officeart/2016/7/layout/LinearBlockProcessNumbered"/>
    <dgm:cxn modelId="{53BB8952-929D-4620-8038-1AEBD057F68A}" type="presParOf" srcId="{168BED20-A5F1-4CA9-9DFF-CFDAC109763E}" destId="{F9D77746-A64F-40B9-8E06-507AC75F0DDD}"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55803FF-5980-4D24-B846-39B8014C7056}"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27D4D1B-6443-4D86-A545-C03FC3C7C576}">
      <dgm:prSet/>
      <dgm:spPr/>
      <dgm:t>
        <a:bodyPr/>
        <a:lstStyle/>
        <a:p>
          <a:pPr>
            <a:lnSpc>
              <a:spcPct val="100000"/>
            </a:lnSpc>
          </a:pPr>
          <a:r>
            <a:rPr lang="en-US" dirty="0"/>
            <a:t>All types of crimes that affect the pricing the most of short-term rentals and long-term housing are different.</a:t>
          </a:r>
        </a:p>
      </dgm:t>
    </dgm:pt>
    <dgm:pt modelId="{B0DE82E7-913F-4667-9BA0-D81C8A52A445}" type="parTrans" cxnId="{320197F0-44C5-4137-A4B3-66836F6270B6}">
      <dgm:prSet/>
      <dgm:spPr/>
      <dgm:t>
        <a:bodyPr/>
        <a:lstStyle/>
        <a:p>
          <a:endParaRPr lang="en-US"/>
        </a:p>
      </dgm:t>
    </dgm:pt>
    <dgm:pt modelId="{5D880D88-7E98-4D66-91CC-D16EC3969F9D}" type="sibTrans" cxnId="{320197F0-44C5-4137-A4B3-66836F6270B6}">
      <dgm:prSet/>
      <dgm:spPr/>
      <dgm:t>
        <a:bodyPr/>
        <a:lstStyle/>
        <a:p>
          <a:pPr>
            <a:lnSpc>
              <a:spcPct val="100000"/>
            </a:lnSpc>
          </a:pPr>
          <a:endParaRPr lang="en-US"/>
        </a:p>
      </dgm:t>
    </dgm:pt>
    <dgm:pt modelId="{F57A761A-7972-416F-8119-045633B29A12}">
      <dgm:prSet/>
      <dgm:spPr/>
      <dgm:t>
        <a:bodyPr/>
        <a:lstStyle/>
        <a:p>
          <a:pPr>
            <a:lnSpc>
              <a:spcPct val="100000"/>
            </a:lnSpc>
          </a:pPr>
          <a:r>
            <a:rPr lang="en-US"/>
            <a:t>Stepwise regression facilitates the process of feature selection based on level of significance.</a:t>
          </a:r>
        </a:p>
      </dgm:t>
    </dgm:pt>
    <dgm:pt modelId="{B0423D17-D7FE-499A-81E2-3376C2994F37}" type="parTrans" cxnId="{9AD62A58-377D-4FB9-ABA2-49704A51A2FD}">
      <dgm:prSet/>
      <dgm:spPr/>
      <dgm:t>
        <a:bodyPr/>
        <a:lstStyle/>
        <a:p>
          <a:endParaRPr lang="en-US"/>
        </a:p>
      </dgm:t>
    </dgm:pt>
    <dgm:pt modelId="{82900876-30CF-4995-9D12-1290225A7EAD}" type="sibTrans" cxnId="{9AD62A58-377D-4FB9-ABA2-49704A51A2FD}">
      <dgm:prSet/>
      <dgm:spPr/>
      <dgm:t>
        <a:bodyPr/>
        <a:lstStyle/>
        <a:p>
          <a:pPr>
            <a:lnSpc>
              <a:spcPct val="100000"/>
            </a:lnSpc>
          </a:pPr>
          <a:endParaRPr lang="en-US"/>
        </a:p>
      </dgm:t>
    </dgm:pt>
    <dgm:pt modelId="{925FBC84-E154-4362-B7AF-3EEDF23805FB}">
      <dgm:prSet/>
      <dgm:spPr/>
      <dgm:t>
        <a:bodyPr/>
        <a:lstStyle/>
        <a:p>
          <a:pPr>
            <a:lnSpc>
              <a:spcPct val="100000"/>
            </a:lnSpc>
          </a:pPr>
          <a:r>
            <a:rPr lang="en-US"/>
            <a:t>Bootstrap confirms the results from stepwise regression.</a:t>
          </a:r>
        </a:p>
      </dgm:t>
    </dgm:pt>
    <dgm:pt modelId="{FD473F21-5485-4F73-B0E3-6B579F3E86E0}" type="parTrans" cxnId="{CB0C50BE-644D-4A96-86E0-43E9F20D9825}">
      <dgm:prSet/>
      <dgm:spPr/>
      <dgm:t>
        <a:bodyPr/>
        <a:lstStyle/>
        <a:p>
          <a:endParaRPr lang="en-US"/>
        </a:p>
      </dgm:t>
    </dgm:pt>
    <dgm:pt modelId="{F6432E80-9752-4CF6-9588-1A2E54082FCD}" type="sibTrans" cxnId="{CB0C50BE-644D-4A96-86E0-43E9F20D9825}">
      <dgm:prSet/>
      <dgm:spPr/>
      <dgm:t>
        <a:bodyPr/>
        <a:lstStyle/>
        <a:p>
          <a:pPr>
            <a:lnSpc>
              <a:spcPct val="100000"/>
            </a:lnSpc>
          </a:pPr>
          <a:endParaRPr lang="en-US"/>
        </a:p>
      </dgm:t>
    </dgm:pt>
    <dgm:pt modelId="{D88F63DF-502B-4D8C-92C4-31F55AF025C7}">
      <dgm:prSet/>
      <dgm:spPr/>
      <dgm:t>
        <a:bodyPr/>
        <a:lstStyle/>
        <a:p>
          <a:pPr>
            <a:lnSpc>
              <a:spcPct val="100000"/>
            </a:lnSpc>
          </a:pPr>
          <a:r>
            <a:rPr lang="en-US"/>
            <a:t>Spatial Analysis confirms the results from the regression models.</a:t>
          </a:r>
        </a:p>
      </dgm:t>
    </dgm:pt>
    <dgm:pt modelId="{B45C9370-DB5C-4C3C-B779-8ECC9DEFC2F7}" type="parTrans" cxnId="{1B1AE542-1004-45E3-9039-DA634587C42C}">
      <dgm:prSet/>
      <dgm:spPr/>
      <dgm:t>
        <a:bodyPr/>
        <a:lstStyle/>
        <a:p>
          <a:endParaRPr lang="en-US"/>
        </a:p>
      </dgm:t>
    </dgm:pt>
    <dgm:pt modelId="{3964E67C-D920-4A73-BD40-AA1A911A34E4}" type="sibTrans" cxnId="{1B1AE542-1004-45E3-9039-DA634587C42C}">
      <dgm:prSet/>
      <dgm:spPr/>
      <dgm:t>
        <a:bodyPr/>
        <a:lstStyle/>
        <a:p>
          <a:endParaRPr lang="en-US"/>
        </a:p>
      </dgm:t>
    </dgm:pt>
    <dgm:pt modelId="{95B5F83B-CDE2-4D12-AE4D-450D440AE062}" type="pres">
      <dgm:prSet presAssocID="{555803FF-5980-4D24-B846-39B8014C7056}" presName="root" presStyleCnt="0">
        <dgm:presLayoutVars>
          <dgm:dir/>
          <dgm:resizeHandles val="exact"/>
        </dgm:presLayoutVars>
      </dgm:prSet>
      <dgm:spPr/>
    </dgm:pt>
    <dgm:pt modelId="{DF3D56A8-3CEC-4E1E-BB63-172F5ED59B10}" type="pres">
      <dgm:prSet presAssocID="{555803FF-5980-4D24-B846-39B8014C7056}" presName="container" presStyleCnt="0">
        <dgm:presLayoutVars>
          <dgm:dir/>
          <dgm:resizeHandles val="exact"/>
        </dgm:presLayoutVars>
      </dgm:prSet>
      <dgm:spPr/>
    </dgm:pt>
    <dgm:pt modelId="{7BFF2D00-F793-409F-A310-C3107C177F66}" type="pres">
      <dgm:prSet presAssocID="{527D4D1B-6443-4D86-A545-C03FC3C7C576}" presName="compNode" presStyleCnt="0"/>
      <dgm:spPr/>
    </dgm:pt>
    <dgm:pt modelId="{B0F9639D-5E7E-4D92-B6E9-CE598330B310}" type="pres">
      <dgm:prSet presAssocID="{527D4D1B-6443-4D86-A545-C03FC3C7C576}" presName="iconBgRect" presStyleLbl="bgShp" presStyleIdx="0" presStyleCnt="4"/>
      <dgm:spPr/>
    </dgm:pt>
    <dgm:pt modelId="{C5308DC4-84FA-45D5-9B6D-BE8E35D7D4BA}" type="pres">
      <dgm:prSet presAssocID="{527D4D1B-6443-4D86-A545-C03FC3C7C57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itcoin"/>
        </a:ext>
      </dgm:extLst>
    </dgm:pt>
    <dgm:pt modelId="{A66BCACA-4993-47D2-98D1-90E8A179D98A}" type="pres">
      <dgm:prSet presAssocID="{527D4D1B-6443-4D86-A545-C03FC3C7C576}" presName="spaceRect" presStyleCnt="0"/>
      <dgm:spPr/>
    </dgm:pt>
    <dgm:pt modelId="{D5E1A6CE-62F3-4BBC-951C-3442898BCDD4}" type="pres">
      <dgm:prSet presAssocID="{527D4D1B-6443-4D86-A545-C03FC3C7C576}" presName="textRect" presStyleLbl="revTx" presStyleIdx="0" presStyleCnt="4">
        <dgm:presLayoutVars>
          <dgm:chMax val="1"/>
          <dgm:chPref val="1"/>
        </dgm:presLayoutVars>
      </dgm:prSet>
      <dgm:spPr/>
    </dgm:pt>
    <dgm:pt modelId="{0869220B-A92A-4DDE-9E17-1C314D596F02}" type="pres">
      <dgm:prSet presAssocID="{5D880D88-7E98-4D66-91CC-D16EC3969F9D}" presName="sibTrans" presStyleLbl="sibTrans2D1" presStyleIdx="0" presStyleCnt="0"/>
      <dgm:spPr/>
    </dgm:pt>
    <dgm:pt modelId="{42262A4B-534C-4D29-84CF-AE83A24443E4}" type="pres">
      <dgm:prSet presAssocID="{F57A761A-7972-416F-8119-045633B29A12}" presName="compNode" presStyleCnt="0"/>
      <dgm:spPr/>
    </dgm:pt>
    <dgm:pt modelId="{443F9B05-939A-4F63-A952-B88334C3D504}" type="pres">
      <dgm:prSet presAssocID="{F57A761A-7972-416F-8119-045633B29A12}" presName="iconBgRect" presStyleLbl="bgShp" presStyleIdx="1" presStyleCnt="4"/>
      <dgm:spPr/>
    </dgm:pt>
    <dgm:pt modelId="{0B381112-EC88-44AC-B36C-12598D10F9A7}" type="pres">
      <dgm:prSet presAssocID="{F57A761A-7972-416F-8119-045633B29A1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nternetOfThings"/>
        </a:ext>
      </dgm:extLst>
    </dgm:pt>
    <dgm:pt modelId="{B7E59152-FB17-4F9F-89E8-1ADB9D2CDAE8}" type="pres">
      <dgm:prSet presAssocID="{F57A761A-7972-416F-8119-045633B29A12}" presName="spaceRect" presStyleCnt="0"/>
      <dgm:spPr/>
    </dgm:pt>
    <dgm:pt modelId="{6C853E77-785B-41B9-851E-E3F04C101031}" type="pres">
      <dgm:prSet presAssocID="{F57A761A-7972-416F-8119-045633B29A12}" presName="textRect" presStyleLbl="revTx" presStyleIdx="1" presStyleCnt="4">
        <dgm:presLayoutVars>
          <dgm:chMax val="1"/>
          <dgm:chPref val="1"/>
        </dgm:presLayoutVars>
      </dgm:prSet>
      <dgm:spPr/>
    </dgm:pt>
    <dgm:pt modelId="{2449D62B-3ABF-4B05-B136-97B75FAEFDB5}" type="pres">
      <dgm:prSet presAssocID="{82900876-30CF-4995-9D12-1290225A7EAD}" presName="sibTrans" presStyleLbl="sibTrans2D1" presStyleIdx="0" presStyleCnt="0"/>
      <dgm:spPr/>
    </dgm:pt>
    <dgm:pt modelId="{DEEBC694-8977-46BE-83E0-7F89158C3E17}" type="pres">
      <dgm:prSet presAssocID="{925FBC84-E154-4362-B7AF-3EEDF23805FB}" presName="compNode" presStyleCnt="0"/>
      <dgm:spPr/>
    </dgm:pt>
    <dgm:pt modelId="{80A418E0-B54C-42B4-928C-A8B977F1121F}" type="pres">
      <dgm:prSet presAssocID="{925FBC84-E154-4362-B7AF-3EEDF23805FB}" presName="iconBgRect" presStyleLbl="bgShp" presStyleIdx="2" presStyleCnt="4"/>
      <dgm:spPr/>
    </dgm:pt>
    <dgm:pt modelId="{67124420-1A1B-43FB-945E-441F6D5ECC4D}" type="pres">
      <dgm:prSet presAssocID="{925FBC84-E154-4362-B7AF-3EEDF23805F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F447A2BF-1A3B-40ED-9B03-6F9FCE0636F3}" type="pres">
      <dgm:prSet presAssocID="{925FBC84-E154-4362-B7AF-3EEDF23805FB}" presName="spaceRect" presStyleCnt="0"/>
      <dgm:spPr/>
    </dgm:pt>
    <dgm:pt modelId="{4BA03FE9-6465-4712-AE08-773F46E62E1A}" type="pres">
      <dgm:prSet presAssocID="{925FBC84-E154-4362-B7AF-3EEDF23805FB}" presName="textRect" presStyleLbl="revTx" presStyleIdx="2" presStyleCnt="4">
        <dgm:presLayoutVars>
          <dgm:chMax val="1"/>
          <dgm:chPref val="1"/>
        </dgm:presLayoutVars>
      </dgm:prSet>
      <dgm:spPr/>
    </dgm:pt>
    <dgm:pt modelId="{D7442D4F-DEF8-4A41-B62F-843E0A6D0FD3}" type="pres">
      <dgm:prSet presAssocID="{F6432E80-9752-4CF6-9588-1A2E54082FCD}" presName="sibTrans" presStyleLbl="sibTrans2D1" presStyleIdx="0" presStyleCnt="0"/>
      <dgm:spPr/>
    </dgm:pt>
    <dgm:pt modelId="{27DBA040-02CA-4465-A9CB-0A2FF3E6627D}" type="pres">
      <dgm:prSet presAssocID="{D88F63DF-502B-4D8C-92C4-31F55AF025C7}" presName="compNode" presStyleCnt="0"/>
      <dgm:spPr/>
    </dgm:pt>
    <dgm:pt modelId="{FEF4FA9A-1A59-477E-894E-167480A08F2F}" type="pres">
      <dgm:prSet presAssocID="{D88F63DF-502B-4D8C-92C4-31F55AF025C7}" presName="iconBgRect" presStyleLbl="bgShp" presStyleIdx="3" presStyleCnt="4"/>
      <dgm:spPr/>
    </dgm:pt>
    <dgm:pt modelId="{B4E72235-2A00-4B93-B20E-AB0DE6AD68F6}" type="pres">
      <dgm:prSet presAssocID="{D88F63DF-502B-4D8C-92C4-31F55AF025C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10E9A43E-1823-432D-BFEB-D3A6630BF9E3}" type="pres">
      <dgm:prSet presAssocID="{D88F63DF-502B-4D8C-92C4-31F55AF025C7}" presName="spaceRect" presStyleCnt="0"/>
      <dgm:spPr/>
    </dgm:pt>
    <dgm:pt modelId="{3FB95A66-1D19-44DF-BD8F-D95980030EFE}" type="pres">
      <dgm:prSet presAssocID="{D88F63DF-502B-4D8C-92C4-31F55AF025C7}" presName="textRect" presStyleLbl="revTx" presStyleIdx="3" presStyleCnt="4">
        <dgm:presLayoutVars>
          <dgm:chMax val="1"/>
          <dgm:chPref val="1"/>
        </dgm:presLayoutVars>
      </dgm:prSet>
      <dgm:spPr/>
    </dgm:pt>
  </dgm:ptLst>
  <dgm:cxnLst>
    <dgm:cxn modelId="{2667EE10-703C-4236-ACB8-E9FC53C44997}" type="presOf" srcId="{82900876-30CF-4995-9D12-1290225A7EAD}" destId="{2449D62B-3ABF-4B05-B136-97B75FAEFDB5}" srcOrd="0" destOrd="0" presId="urn:microsoft.com/office/officeart/2018/2/layout/IconCircleList"/>
    <dgm:cxn modelId="{1B1AE542-1004-45E3-9039-DA634587C42C}" srcId="{555803FF-5980-4D24-B846-39B8014C7056}" destId="{D88F63DF-502B-4D8C-92C4-31F55AF025C7}" srcOrd="3" destOrd="0" parTransId="{B45C9370-DB5C-4C3C-B779-8ECC9DEFC2F7}" sibTransId="{3964E67C-D920-4A73-BD40-AA1A911A34E4}"/>
    <dgm:cxn modelId="{9AD62A58-377D-4FB9-ABA2-49704A51A2FD}" srcId="{555803FF-5980-4D24-B846-39B8014C7056}" destId="{F57A761A-7972-416F-8119-045633B29A12}" srcOrd="1" destOrd="0" parTransId="{B0423D17-D7FE-499A-81E2-3376C2994F37}" sibTransId="{82900876-30CF-4995-9D12-1290225A7EAD}"/>
    <dgm:cxn modelId="{ECFAE3A0-86B6-4AF9-B3C0-28EC9BCF1716}" type="presOf" srcId="{D88F63DF-502B-4D8C-92C4-31F55AF025C7}" destId="{3FB95A66-1D19-44DF-BD8F-D95980030EFE}" srcOrd="0" destOrd="0" presId="urn:microsoft.com/office/officeart/2018/2/layout/IconCircleList"/>
    <dgm:cxn modelId="{C09038A2-7EE3-468E-86B9-C40D5D16DD4F}" type="presOf" srcId="{5D880D88-7E98-4D66-91CC-D16EC3969F9D}" destId="{0869220B-A92A-4DDE-9E17-1C314D596F02}" srcOrd="0" destOrd="0" presId="urn:microsoft.com/office/officeart/2018/2/layout/IconCircleList"/>
    <dgm:cxn modelId="{A7068AB3-3E77-493D-95E8-5BD9326A1F1C}" type="presOf" srcId="{555803FF-5980-4D24-B846-39B8014C7056}" destId="{95B5F83B-CDE2-4D12-AE4D-450D440AE062}" srcOrd="0" destOrd="0" presId="urn:microsoft.com/office/officeart/2018/2/layout/IconCircleList"/>
    <dgm:cxn modelId="{CB0C50BE-644D-4A96-86E0-43E9F20D9825}" srcId="{555803FF-5980-4D24-B846-39B8014C7056}" destId="{925FBC84-E154-4362-B7AF-3EEDF23805FB}" srcOrd="2" destOrd="0" parTransId="{FD473F21-5485-4F73-B0E3-6B579F3E86E0}" sibTransId="{F6432E80-9752-4CF6-9588-1A2E54082FCD}"/>
    <dgm:cxn modelId="{DDF254C2-5A44-44C2-9602-AA209B274322}" type="presOf" srcId="{F57A761A-7972-416F-8119-045633B29A12}" destId="{6C853E77-785B-41B9-851E-E3F04C101031}" srcOrd="0" destOrd="0" presId="urn:microsoft.com/office/officeart/2018/2/layout/IconCircleList"/>
    <dgm:cxn modelId="{36527DCA-3E1F-4CE3-BF06-AD1C4D2E7B15}" type="presOf" srcId="{925FBC84-E154-4362-B7AF-3EEDF23805FB}" destId="{4BA03FE9-6465-4712-AE08-773F46E62E1A}" srcOrd="0" destOrd="0" presId="urn:microsoft.com/office/officeart/2018/2/layout/IconCircleList"/>
    <dgm:cxn modelId="{DB4ACDD5-9D8B-4D50-A50E-D4BA77B6B3E6}" type="presOf" srcId="{F6432E80-9752-4CF6-9588-1A2E54082FCD}" destId="{D7442D4F-DEF8-4A41-B62F-843E0A6D0FD3}" srcOrd="0" destOrd="0" presId="urn:microsoft.com/office/officeart/2018/2/layout/IconCircleList"/>
    <dgm:cxn modelId="{65192EDD-0B47-4D66-BE41-48EDA80298A5}" type="presOf" srcId="{527D4D1B-6443-4D86-A545-C03FC3C7C576}" destId="{D5E1A6CE-62F3-4BBC-951C-3442898BCDD4}" srcOrd="0" destOrd="0" presId="urn:microsoft.com/office/officeart/2018/2/layout/IconCircleList"/>
    <dgm:cxn modelId="{320197F0-44C5-4137-A4B3-66836F6270B6}" srcId="{555803FF-5980-4D24-B846-39B8014C7056}" destId="{527D4D1B-6443-4D86-A545-C03FC3C7C576}" srcOrd="0" destOrd="0" parTransId="{B0DE82E7-913F-4667-9BA0-D81C8A52A445}" sibTransId="{5D880D88-7E98-4D66-91CC-D16EC3969F9D}"/>
    <dgm:cxn modelId="{C98937D8-E3AB-4A6A-B5DF-BC10CC6C242A}" type="presParOf" srcId="{95B5F83B-CDE2-4D12-AE4D-450D440AE062}" destId="{DF3D56A8-3CEC-4E1E-BB63-172F5ED59B10}" srcOrd="0" destOrd="0" presId="urn:microsoft.com/office/officeart/2018/2/layout/IconCircleList"/>
    <dgm:cxn modelId="{67C16C91-0999-4968-AD80-AB6478F405AE}" type="presParOf" srcId="{DF3D56A8-3CEC-4E1E-BB63-172F5ED59B10}" destId="{7BFF2D00-F793-409F-A310-C3107C177F66}" srcOrd="0" destOrd="0" presId="urn:microsoft.com/office/officeart/2018/2/layout/IconCircleList"/>
    <dgm:cxn modelId="{FCCAC3EA-7855-4546-9374-E8F985CFDCCF}" type="presParOf" srcId="{7BFF2D00-F793-409F-A310-C3107C177F66}" destId="{B0F9639D-5E7E-4D92-B6E9-CE598330B310}" srcOrd="0" destOrd="0" presId="urn:microsoft.com/office/officeart/2018/2/layout/IconCircleList"/>
    <dgm:cxn modelId="{5479F2CB-4374-43C7-8572-A13F674CE5B1}" type="presParOf" srcId="{7BFF2D00-F793-409F-A310-C3107C177F66}" destId="{C5308DC4-84FA-45D5-9B6D-BE8E35D7D4BA}" srcOrd="1" destOrd="0" presId="urn:microsoft.com/office/officeart/2018/2/layout/IconCircleList"/>
    <dgm:cxn modelId="{0DD3CE58-91BD-4867-975B-432CF42AD4C2}" type="presParOf" srcId="{7BFF2D00-F793-409F-A310-C3107C177F66}" destId="{A66BCACA-4993-47D2-98D1-90E8A179D98A}" srcOrd="2" destOrd="0" presId="urn:microsoft.com/office/officeart/2018/2/layout/IconCircleList"/>
    <dgm:cxn modelId="{695687CE-7891-4F3B-8F40-0CC0D872004F}" type="presParOf" srcId="{7BFF2D00-F793-409F-A310-C3107C177F66}" destId="{D5E1A6CE-62F3-4BBC-951C-3442898BCDD4}" srcOrd="3" destOrd="0" presId="urn:microsoft.com/office/officeart/2018/2/layout/IconCircleList"/>
    <dgm:cxn modelId="{A460EE44-9150-41B7-B872-B36E51F6785F}" type="presParOf" srcId="{DF3D56A8-3CEC-4E1E-BB63-172F5ED59B10}" destId="{0869220B-A92A-4DDE-9E17-1C314D596F02}" srcOrd="1" destOrd="0" presId="urn:microsoft.com/office/officeart/2018/2/layout/IconCircleList"/>
    <dgm:cxn modelId="{DFD2B9F8-201A-4531-A6CB-77AB317C1A60}" type="presParOf" srcId="{DF3D56A8-3CEC-4E1E-BB63-172F5ED59B10}" destId="{42262A4B-534C-4D29-84CF-AE83A24443E4}" srcOrd="2" destOrd="0" presId="urn:microsoft.com/office/officeart/2018/2/layout/IconCircleList"/>
    <dgm:cxn modelId="{C2CE4CAD-2914-41E5-8559-D570E846709E}" type="presParOf" srcId="{42262A4B-534C-4D29-84CF-AE83A24443E4}" destId="{443F9B05-939A-4F63-A952-B88334C3D504}" srcOrd="0" destOrd="0" presId="urn:microsoft.com/office/officeart/2018/2/layout/IconCircleList"/>
    <dgm:cxn modelId="{2F515043-C2D8-401B-A873-50A7C4EDA9F5}" type="presParOf" srcId="{42262A4B-534C-4D29-84CF-AE83A24443E4}" destId="{0B381112-EC88-44AC-B36C-12598D10F9A7}" srcOrd="1" destOrd="0" presId="urn:microsoft.com/office/officeart/2018/2/layout/IconCircleList"/>
    <dgm:cxn modelId="{ACCCA98F-ECDE-43F9-ABAF-9C6E7447E334}" type="presParOf" srcId="{42262A4B-534C-4D29-84CF-AE83A24443E4}" destId="{B7E59152-FB17-4F9F-89E8-1ADB9D2CDAE8}" srcOrd="2" destOrd="0" presId="urn:microsoft.com/office/officeart/2018/2/layout/IconCircleList"/>
    <dgm:cxn modelId="{4C3DB2C7-A6DE-4C3D-8494-8382A08D4B45}" type="presParOf" srcId="{42262A4B-534C-4D29-84CF-AE83A24443E4}" destId="{6C853E77-785B-41B9-851E-E3F04C101031}" srcOrd="3" destOrd="0" presId="urn:microsoft.com/office/officeart/2018/2/layout/IconCircleList"/>
    <dgm:cxn modelId="{845E0E40-6952-44EA-8ECE-412509B25F2D}" type="presParOf" srcId="{DF3D56A8-3CEC-4E1E-BB63-172F5ED59B10}" destId="{2449D62B-3ABF-4B05-B136-97B75FAEFDB5}" srcOrd="3" destOrd="0" presId="urn:microsoft.com/office/officeart/2018/2/layout/IconCircleList"/>
    <dgm:cxn modelId="{85648068-B51E-4CA3-8AEF-08051F32475A}" type="presParOf" srcId="{DF3D56A8-3CEC-4E1E-BB63-172F5ED59B10}" destId="{DEEBC694-8977-46BE-83E0-7F89158C3E17}" srcOrd="4" destOrd="0" presId="urn:microsoft.com/office/officeart/2018/2/layout/IconCircleList"/>
    <dgm:cxn modelId="{00F0A650-8EAB-424F-85C0-14AD0462ABA2}" type="presParOf" srcId="{DEEBC694-8977-46BE-83E0-7F89158C3E17}" destId="{80A418E0-B54C-42B4-928C-A8B977F1121F}" srcOrd="0" destOrd="0" presId="urn:microsoft.com/office/officeart/2018/2/layout/IconCircleList"/>
    <dgm:cxn modelId="{4B0D8C87-F72A-4C08-93E0-5E8A82355238}" type="presParOf" srcId="{DEEBC694-8977-46BE-83E0-7F89158C3E17}" destId="{67124420-1A1B-43FB-945E-441F6D5ECC4D}" srcOrd="1" destOrd="0" presId="urn:microsoft.com/office/officeart/2018/2/layout/IconCircleList"/>
    <dgm:cxn modelId="{8117BEE2-5282-4EE5-89C6-423BF8F98ACE}" type="presParOf" srcId="{DEEBC694-8977-46BE-83E0-7F89158C3E17}" destId="{F447A2BF-1A3B-40ED-9B03-6F9FCE0636F3}" srcOrd="2" destOrd="0" presId="urn:microsoft.com/office/officeart/2018/2/layout/IconCircleList"/>
    <dgm:cxn modelId="{136A3392-FDD2-437F-BF34-4B0130363BE0}" type="presParOf" srcId="{DEEBC694-8977-46BE-83E0-7F89158C3E17}" destId="{4BA03FE9-6465-4712-AE08-773F46E62E1A}" srcOrd="3" destOrd="0" presId="urn:microsoft.com/office/officeart/2018/2/layout/IconCircleList"/>
    <dgm:cxn modelId="{6A71E414-02D4-4C3A-A8CF-C45930F136C5}" type="presParOf" srcId="{DF3D56A8-3CEC-4E1E-BB63-172F5ED59B10}" destId="{D7442D4F-DEF8-4A41-B62F-843E0A6D0FD3}" srcOrd="5" destOrd="0" presId="urn:microsoft.com/office/officeart/2018/2/layout/IconCircleList"/>
    <dgm:cxn modelId="{3B3C62DB-63E2-4950-8627-8FE17E2FF3BB}" type="presParOf" srcId="{DF3D56A8-3CEC-4E1E-BB63-172F5ED59B10}" destId="{27DBA040-02CA-4465-A9CB-0A2FF3E6627D}" srcOrd="6" destOrd="0" presId="urn:microsoft.com/office/officeart/2018/2/layout/IconCircleList"/>
    <dgm:cxn modelId="{454496DA-7854-4721-B02B-4D721C37F84B}" type="presParOf" srcId="{27DBA040-02CA-4465-A9CB-0A2FF3E6627D}" destId="{FEF4FA9A-1A59-477E-894E-167480A08F2F}" srcOrd="0" destOrd="0" presId="urn:microsoft.com/office/officeart/2018/2/layout/IconCircleList"/>
    <dgm:cxn modelId="{2FDB3CAA-BF04-4296-B588-3826EC33D9B3}" type="presParOf" srcId="{27DBA040-02CA-4465-A9CB-0A2FF3E6627D}" destId="{B4E72235-2A00-4B93-B20E-AB0DE6AD68F6}" srcOrd="1" destOrd="0" presId="urn:microsoft.com/office/officeart/2018/2/layout/IconCircleList"/>
    <dgm:cxn modelId="{4F0C3305-5935-4BE7-B3D3-21F109AE5269}" type="presParOf" srcId="{27DBA040-02CA-4465-A9CB-0A2FF3E6627D}" destId="{10E9A43E-1823-432D-BFEB-D3A6630BF9E3}" srcOrd="2" destOrd="0" presId="urn:microsoft.com/office/officeart/2018/2/layout/IconCircleList"/>
    <dgm:cxn modelId="{D27810A9-9BA6-4AA5-9C14-A6E71C354476}" type="presParOf" srcId="{27DBA040-02CA-4465-A9CB-0A2FF3E6627D}" destId="{3FB95A66-1D19-44DF-BD8F-D95980030EFE}"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E2CD7E3-506F-4E67-8547-6D72DFF22451}"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59D429A5-6244-455A-9D40-464ECEA36428}">
      <dgm:prSet/>
      <dgm:spPr/>
      <dgm:t>
        <a:bodyPr/>
        <a:lstStyle/>
        <a:p>
          <a:r>
            <a:rPr lang="en-US" dirty="0"/>
            <a:t>It is useful to compare how crime rates influence short-term housing prices against long-term housing prices as residents in the city may have different knowledge of the neighborhood environment compared to the short-term visitors. </a:t>
          </a:r>
        </a:p>
      </dgm:t>
    </dgm:pt>
    <dgm:pt modelId="{6DAB4A89-9D32-452E-96FE-9822F3B9E06B}" type="parTrans" cxnId="{BE153E95-6C62-4F91-A326-3E594103A500}">
      <dgm:prSet/>
      <dgm:spPr/>
      <dgm:t>
        <a:bodyPr/>
        <a:lstStyle/>
        <a:p>
          <a:endParaRPr lang="en-US"/>
        </a:p>
      </dgm:t>
    </dgm:pt>
    <dgm:pt modelId="{BB9EF5D1-3D85-4256-B1FF-29C0E534A9A0}" type="sibTrans" cxnId="{BE153E95-6C62-4F91-A326-3E594103A500}">
      <dgm:prSet/>
      <dgm:spPr/>
      <dgm:t>
        <a:bodyPr/>
        <a:lstStyle/>
        <a:p>
          <a:endParaRPr lang="en-US"/>
        </a:p>
      </dgm:t>
    </dgm:pt>
    <dgm:pt modelId="{2519340F-F297-4F91-B574-4A3C3783DD4A}">
      <dgm:prSet/>
      <dgm:spPr/>
      <dgm:t>
        <a:bodyPr/>
        <a:lstStyle/>
        <a:p>
          <a:r>
            <a:rPr lang="en-US" dirty="0"/>
            <a:t>Suggest more strict screening policies to allow hosts to post their rooms on the Airbnb platform</a:t>
          </a:r>
        </a:p>
      </dgm:t>
    </dgm:pt>
    <dgm:pt modelId="{CC357B28-5937-4B6C-810C-87BDB9BCA1B7}" type="parTrans" cxnId="{D164A8E0-B2CF-45A6-B9D1-70EC0A6F482A}">
      <dgm:prSet/>
      <dgm:spPr/>
      <dgm:t>
        <a:bodyPr/>
        <a:lstStyle/>
        <a:p>
          <a:endParaRPr lang="en-US"/>
        </a:p>
      </dgm:t>
    </dgm:pt>
    <dgm:pt modelId="{7A6766E4-467B-43AD-895A-BE9D0287DDFB}" type="sibTrans" cxnId="{D164A8E0-B2CF-45A6-B9D1-70EC0A6F482A}">
      <dgm:prSet/>
      <dgm:spPr/>
      <dgm:t>
        <a:bodyPr/>
        <a:lstStyle/>
        <a:p>
          <a:endParaRPr lang="en-US"/>
        </a:p>
      </dgm:t>
    </dgm:pt>
    <dgm:pt modelId="{385DC258-E93E-4C8D-8874-06126732182D}" type="pres">
      <dgm:prSet presAssocID="{4E2CD7E3-506F-4E67-8547-6D72DFF22451}" presName="root" presStyleCnt="0">
        <dgm:presLayoutVars>
          <dgm:dir/>
          <dgm:resizeHandles val="exact"/>
        </dgm:presLayoutVars>
      </dgm:prSet>
      <dgm:spPr/>
    </dgm:pt>
    <dgm:pt modelId="{C2ED20D0-5C4F-405E-BF33-74E4D04531D9}" type="pres">
      <dgm:prSet presAssocID="{59D429A5-6244-455A-9D40-464ECEA36428}" presName="compNode" presStyleCnt="0"/>
      <dgm:spPr/>
    </dgm:pt>
    <dgm:pt modelId="{3CDFB6EE-FDD1-4EC8-9775-38237B68F851}" type="pres">
      <dgm:prSet presAssocID="{59D429A5-6244-455A-9D40-464ECEA36428}" presName="bgRect" presStyleLbl="bgShp" presStyleIdx="0" presStyleCnt="2"/>
      <dgm:spPr/>
    </dgm:pt>
    <dgm:pt modelId="{E58320D0-8072-4E42-AD54-9665C8D11B99}" type="pres">
      <dgm:prSet presAssocID="{59D429A5-6244-455A-9D40-464ECEA3642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ouse"/>
        </a:ext>
      </dgm:extLst>
    </dgm:pt>
    <dgm:pt modelId="{BD118B14-BBE0-47C5-90F8-1C198137BFB6}" type="pres">
      <dgm:prSet presAssocID="{59D429A5-6244-455A-9D40-464ECEA36428}" presName="spaceRect" presStyleCnt="0"/>
      <dgm:spPr/>
    </dgm:pt>
    <dgm:pt modelId="{55598C9F-3359-47D3-8621-B413CB4C3E9D}" type="pres">
      <dgm:prSet presAssocID="{59D429A5-6244-455A-9D40-464ECEA36428}" presName="parTx" presStyleLbl="revTx" presStyleIdx="0" presStyleCnt="2">
        <dgm:presLayoutVars>
          <dgm:chMax val="0"/>
          <dgm:chPref val="0"/>
        </dgm:presLayoutVars>
      </dgm:prSet>
      <dgm:spPr/>
    </dgm:pt>
    <dgm:pt modelId="{0F19EC64-13CD-4239-A8F0-2305204D0C57}" type="pres">
      <dgm:prSet presAssocID="{BB9EF5D1-3D85-4256-B1FF-29C0E534A9A0}" presName="sibTrans" presStyleCnt="0"/>
      <dgm:spPr/>
    </dgm:pt>
    <dgm:pt modelId="{E4670A89-6BE2-441E-B736-24F49B127308}" type="pres">
      <dgm:prSet presAssocID="{2519340F-F297-4F91-B574-4A3C3783DD4A}" presName="compNode" presStyleCnt="0"/>
      <dgm:spPr/>
    </dgm:pt>
    <dgm:pt modelId="{E654D9F1-775D-4FB7-A48F-2B8DA02E3028}" type="pres">
      <dgm:prSet presAssocID="{2519340F-F297-4F91-B574-4A3C3783DD4A}" presName="bgRect" presStyleLbl="bgShp" presStyleIdx="1" presStyleCnt="2"/>
      <dgm:spPr/>
    </dgm:pt>
    <dgm:pt modelId="{8CDC6933-E7C3-44CE-9713-10233C0753BA}" type="pres">
      <dgm:prSet presAssocID="{2519340F-F297-4F91-B574-4A3C3783DD4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Research"/>
        </a:ext>
      </dgm:extLst>
    </dgm:pt>
    <dgm:pt modelId="{4EDE7C1A-DA51-44FD-B9A4-E0DB7BADADC4}" type="pres">
      <dgm:prSet presAssocID="{2519340F-F297-4F91-B574-4A3C3783DD4A}" presName="spaceRect" presStyleCnt="0"/>
      <dgm:spPr/>
    </dgm:pt>
    <dgm:pt modelId="{2A0A254C-01BB-47C8-B2CD-DBA4609098A2}" type="pres">
      <dgm:prSet presAssocID="{2519340F-F297-4F91-B574-4A3C3783DD4A}" presName="parTx" presStyleLbl="revTx" presStyleIdx="1" presStyleCnt="2">
        <dgm:presLayoutVars>
          <dgm:chMax val="0"/>
          <dgm:chPref val="0"/>
        </dgm:presLayoutVars>
      </dgm:prSet>
      <dgm:spPr/>
    </dgm:pt>
  </dgm:ptLst>
  <dgm:cxnLst>
    <dgm:cxn modelId="{BE153E95-6C62-4F91-A326-3E594103A500}" srcId="{4E2CD7E3-506F-4E67-8547-6D72DFF22451}" destId="{59D429A5-6244-455A-9D40-464ECEA36428}" srcOrd="0" destOrd="0" parTransId="{6DAB4A89-9D32-452E-96FE-9822F3B9E06B}" sibTransId="{BB9EF5D1-3D85-4256-B1FF-29C0E534A9A0}"/>
    <dgm:cxn modelId="{43D2BE97-9492-455E-ACC1-CFDD988CFC0D}" type="presOf" srcId="{4E2CD7E3-506F-4E67-8547-6D72DFF22451}" destId="{385DC258-E93E-4C8D-8874-06126732182D}" srcOrd="0" destOrd="0" presId="urn:microsoft.com/office/officeart/2018/2/layout/IconVerticalSolidList"/>
    <dgm:cxn modelId="{D164A8E0-B2CF-45A6-B9D1-70EC0A6F482A}" srcId="{4E2CD7E3-506F-4E67-8547-6D72DFF22451}" destId="{2519340F-F297-4F91-B574-4A3C3783DD4A}" srcOrd="1" destOrd="0" parTransId="{CC357B28-5937-4B6C-810C-87BDB9BCA1B7}" sibTransId="{7A6766E4-467B-43AD-895A-BE9D0287DDFB}"/>
    <dgm:cxn modelId="{F5B9F5E8-8BA2-4B2E-BE48-16C6201A6224}" type="presOf" srcId="{2519340F-F297-4F91-B574-4A3C3783DD4A}" destId="{2A0A254C-01BB-47C8-B2CD-DBA4609098A2}" srcOrd="0" destOrd="0" presId="urn:microsoft.com/office/officeart/2018/2/layout/IconVerticalSolidList"/>
    <dgm:cxn modelId="{E32ACAEE-AD7E-4A12-A478-19B5913D74B9}" type="presOf" srcId="{59D429A5-6244-455A-9D40-464ECEA36428}" destId="{55598C9F-3359-47D3-8621-B413CB4C3E9D}" srcOrd="0" destOrd="0" presId="urn:microsoft.com/office/officeart/2018/2/layout/IconVerticalSolidList"/>
    <dgm:cxn modelId="{30FFB7EE-77BA-4510-83B2-B8406F1FB3CD}" type="presParOf" srcId="{385DC258-E93E-4C8D-8874-06126732182D}" destId="{C2ED20D0-5C4F-405E-BF33-74E4D04531D9}" srcOrd="0" destOrd="0" presId="urn:microsoft.com/office/officeart/2018/2/layout/IconVerticalSolidList"/>
    <dgm:cxn modelId="{0EC57221-A251-4E1F-A155-F39EE6FCFA59}" type="presParOf" srcId="{C2ED20D0-5C4F-405E-BF33-74E4D04531D9}" destId="{3CDFB6EE-FDD1-4EC8-9775-38237B68F851}" srcOrd="0" destOrd="0" presId="urn:microsoft.com/office/officeart/2018/2/layout/IconVerticalSolidList"/>
    <dgm:cxn modelId="{44BEA8A9-2E81-4DE1-9260-9199A5C41223}" type="presParOf" srcId="{C2ED20D0-5C4F-405E-BF33-74E4D04531D9}" destId="{E58320D0-8072-4E42-AD54-9665C8D11B99}" srcOrd="1" destOrd="0" presId="urn:microsoft.com/office/officeart/2018/2/layout/IconVerticalSolidList"/>
    <dgm:cxn modelId="{FF26E50D-0639-4298-BC01-41CF35DF62FB}" type="presParOf" srcId="{C2ED20D0-5C4F-405E-BF33-74E4D04531D9}" destId="{BD118B14-BBE0-47C5-90F8-1C198137BFB6}" srcOrd="2" destOrd="0" presId="urn:microsoft.com/office/officeart/2018/2/layout/IconVerticalSolidList"/>
    <dgm:cxn modelId="{DCDCFD79-9CFC-4940-806E-294C29C9BACD}" type="presParOf" srcId="{C2ED20D0-5C4F-405E-BF33-74E4D04531D9}" destId="{55598C9F-3359-47D3-8621-B413CB4C3E9D}" srcOrd="3" destOrd="0" presId="urn:microsoft.com/office/officeart/2018/2/layout/IconVerticalSolidList"/>
    <dgm:cxn modelId="{AE874DE4-6120-4F2B-819D-6654AA8DF6B0}" type="presParOf" srcId="{385DC258-E93E-4C8D-8874-06126732182D}" destId="{0F19EC64-13CD-4239-A8F0-2305204D0C57}" srcOrd="1" destOrd="0" presId="urn:microsoft.com/office/officeart/2018/2/layout/IconVerticalSolidList"/>
    <dgm:cxn modelId="{7EA47057-A588-4D2A-A5E2-25B24C0A4B0B}" type="presParOf" srcId="{385DC258-E93E-4C8D-8874-06126732182D}" destId="{E4670A89-6BE2-441E-B736-24F49B127308}" srcOrd="2" destOrd="0" presId="urn:microsoft.com/office/officeart/2018/2/layout/IconVerticalSolidList"/>
    <dgm:cxn modelId="{DC1B5645-1AE1-498F-BD0B-2BBDE8B3CE98}" type="presParOf" srcId="{E4670A89-6BE2-441E-B736-24F49B127308}" destId="{E654D9F1-775D-4FB7-A48F-2B8DA02E3028}" srcOrd="0" destOrd="0" presId="urn:microsoft.com/office/officeart/2018/2/layout/IconVerticalSolidList"/>
    <dgm:cxn modelId="{9075F767-03DE-4BE6-BB81-F44D8677F1B7}" type="presParOf" srcId="{E4670A89-6BE2-441E-B736-24F49B127308}" destId="{8CDC6933-E7C3-44CE-9713-10233C0753BA}" srcOrd="1" destOrd="0" presId="urn:microsoft.com/office/officeart/2018/2/layout/IconVerticalSolidList"/>
    <dgm:cxn modelId="{AAD69B68-9ED5-4CE4-A041-A3B6F9D1732E}" type="presParOf" srcId="{E4670A89-6BE2-441E-B736-24F49B127308}" destId="{4EDE7C1A-DA51-44FD-B9A4-E0DB7BADADC4}" srcOrd="2" destOrd="0" presId="urn:microsoft.com/office/officeart/2018/2/layout/IconVerticalSolidList"/>
    <dgm:cxn modelId="{A600671F-0543-4570-82B5-602C2D27667B}" type="presParOf" srcId="{E4670A89-6BE2-441E-B736-24F49B127308}" destId="{2A0A254C-01BB-47C8-B2CD-DBA4609098A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1F9CD3-E04A-4198-AE5F-CEF5920A860D}">
      <dsp:nvSpPr>
        <dsp:cNvPr id="0" name=""/>
        <dsp:cNvSpPr/>
      </dsp:nvSpPr>
      <dsp:spPr>
        <a:xfrm>
          <a:off x="77500" y="234438"/>
          <a:ext cx="1266322" cy="126632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E16AEB-6D83-4107-83C9-65A82375A3CE}">
      <dsp:nvSpPr>
        <dsp:cNvPr id="0" name=""/>
        <dsp:cNvSpPr/>
      </dsp:nvSpPr>
      <dsp:spPr>
        <a:xfrm>
          <a:off x="343428" y="500366"/>
          <a:ext cx="734467" cy="73446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64E652D-4FC0-48A1-A259-36B429E2B489}">
      <dsp:nvSpPr>
        <dsp:cNvPr id="0" name=""/>
        <dsp:cNvSpPr/>
      </dsp:nvSpPr>
      <dsp:spPr>
        <a:xfrm>
          <a:off x="1615178" y="234438"/>
          <a:ext cx="2984904" cy="1266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dirty="0"/>
            <a:t>Airbnb data: dataset about location (longitude and latitude), price, room type etc. for Airbnb house in 2018 in Boston.</a:t>
          </a:r>
        </a:p>
      </dsp:txBody>
      <dsp:txXfrm>
        <a:off x="1615178" y="234438"/>
        <a:ext cx="2984904" cy="1266322"/>
      </dsp:txXfrm>
    </dsp:sp>
    <dsp:sp modelId="{1C2440ED-5C02-45F3-802E-023761FACA2D}">
      <dsp:nvSpPr>
        <dsp:cNvPr id="0" name=""/>
        <dsp:cNvSpPr/>
      </dsp:nvSpPr>
      <dsp:spPr>
        <a:xfrm>
          <a:off x="5120179" y="234438"/>
          <a:ext cx="1266322" cy="126632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2CADF5-275C-4642-BA75-2191A230D19A}">
      <dsp:nvSpPr>
        <dsp:cNvPr id="0" name=""/>
        <dsp:cNvSpPr/>
      </dsp:nvSpPr>
      <dsp:spPr>
        <a:xfrm>
          <a:off x="5386107" y="500366"/>
          <a:ext cx="734467" cy="7344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81CD9E8-8CE9-4529-88CE-09AB451EEAD2}">
      <dsp:nvSpPr>
        <dsp:cNvPr id="0" name=""/>
        <dsp:cNvSpPr/>
      </dsp:nvSpPr>
      <dsp:spPr>
        <a:xfrm>
          <a:off x="6657857" y="234438"/>
          <a:ext cx="2984904" cy="1266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Long term housing data: dataset about location (detail address in street), price etc. for long term house in 2016 in Boston.</a:t>
          </a:r>
        </a:p>
      </dsp:txBody>
      <dsp:txXfrm>
        <a:off x="6657857" y="234438"/>
        <a:ext cx="2984904" cy="1266322"/>
      </dsp:txXfrm>
    </dsp:sp>
    <dsp:sp modelId="{9B8DD39A-1AD8-42D9-B786-6654BE682F50}">
      <dsp:nvSpPr>
        <dsp:cNvPr id="0" name=""/>
        <dsp:cNvSpPr/>
      </dsp:nvSpPr>
      <dsp:spPr>
        <a:xfrm>
          <a:off x="77500" y="2115530"/>
          <a:ext cx="1266322" cy="126632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ECA43A-4E93-46FC-BFC7-10645C18A1B7}">
      <dsp:nvSpPr>
        <dsp:cNvPr id="0" name=""/>
        <dsp:cNvSpPr/>
      </dsp:nvSpPr>
      <dsp:spPr>
        <a:xfrm>
          <a:off x="343428" y="2381458"/>
          <a:ext cx="734467" cy="7344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69DD040-DAF0-49B6-BC7A-8AE7CE3F97C6}">
      <dsp:nvSpPr>
        <dsp:cNvPr id="0" name=""/>
        <dsp:cNvSpPr/>
      </dsp:nvSpPr>
      <dsp:spPr>
        <a:xfrm>
          <a:off x="1615178" y="2115530"/>
          <a:ext cx="2984904" cy="1266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Crimes data: dataset about crime incidents in 2018 in Boston with its type, occurrence time, location (longitude and latitude) information etc.</a:t>
          </a:r>
        </a:p>
      </dsp:txBody>
      <dsp:txXfrm>
        <a:off x="1615178" y="2115530"/>
        <a:ext cx="2984904" cy="1266322"/>
      </dsp:txXfrm>
    </dsp:sp>
    <dsp:sp modelId="{E4F3E8C1-66AE-44B8-8A04-73A604C0476A}">
      <dsp:nvSpPr>
        <dsp:cNvPr id="0" name=""/>
        <dsp:cNvSpPr/>
      </dsp:nvSpPr>
      <dsp:spPr>
        <a:xfrm>
          <a:off x="5120179" y="2115530"/>
          <a:ext cx="1266322" cy="126632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6676CD-F691-49FE-AA62-1C2C6324DCE1}">
      <dsp:nvSpPr>
        <dsp:cNvPr id="0" name=""/>
        <dsp:cNvSpPr/>
      </dsp:nvSpPr>
      <dsp:spPr>
        <a:xfrm>
          <a:off x="5386107" y="2381458"/>
          <a:ext cx="734467" cy="73446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EBC07B4-B9C8-43D2-A9C4-C8A8B66DFC0A}">
      <dsp:nvSpPr>
        <dsp:cNvPr id="0" name=""/>
        <dsp:cNvSpPr/>
      </dsp:nvSpPr>
      <dsp:spPr>
        <a:xfrm>
          <a:off x="6657857" y="2115530"/>
          <a:ext cx="2984904" cy="1266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Census tract data: dataset about the geo-information of each census tract in U.S. Census 2010 in Boston.</a:t>
          </a:r>
        </a:p>
      </dsp:txBody>
      <dsp:txXfrm>
        <a:off x="6657857" y="2115530"/>
        <a:ext cx="2984904" cy="12663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75FD4F-2986-4450-BEB2-5CADF35F8733}">
      <dsp:nvSpPr>
        <dsp:cNvPr id="0" name=""/>
        <dsp:cNvSpPr/>
      </dsp:nvSpPr>
      <dsp:spPr>
        <a:xfrm>
          <a:off x="0" y="0"/>
          <a:ext cx="8262222" cy="1084887"/>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We drop all the data without record (NAN) and record "0" in housing price and then select the location and price of each housing point.</a:t>
          </a:r>
        </a:p>
      </dsp:txBody>
      <dsp:txXfrm>
        <a:off x="31775" y="31775"/>
        <a:ext cx="7091544" cy="1021337"/>
      </dsp:txXfrm>
    </dsp:sp>
    <dsp:sp modelId="{ED045225-7C5D-4DA7-90A6-D9BE31F9AD61}">
      <dsp:nvSpPr>
        <dsp:cNvPr id="0" name=""/>
        <dsp:cNvSpPr/>
      </dsp:nvSpPr>
      <dsp:spPr>
        <a:xfrm>
          <a:off x="729019" y="1265702"/>
          <a:ext cx="8262222" cy="1084887"/>
        </a:xfrm>
        <a:prstGeom prst="roundRect">
          <a:avLst>
            <a:gd name="adj" fmla="val 10000"/>
          </a:avLst>
        </a:prstGeom>
        <a:solidFill>
          <a:schemeClr val="accent2">
            <a:hueOff val="-661686"/>
            <a:satOff val="746"/>
            <a:lumOff val="1765"/>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We select several types of crimes, find the corresponding census tract of these crimes points and then calculate the crimes level in each selected type 2018 in each census tract in Boston.</a:t>
          </a:r>
        </a:p>
      </dsp:txBody>
      <dsp:txXfrm>
        <a:off x="760794" y="1297477"/>
        <a:ext cx="6764476" cy="1021337"/>
      </dsp:txXfrm>
    </dsp:sp>
    <dsp:sp modelId="{8A95A918-D1D8-4718-A7C5-2A0EB1EDD3B2}">
      <dsp:nvSpPr>
        <dsp:cNvPr id="0" name=""/>
        <dsp:cNvSpPr/>
      </dsp:nvSpPr>
      <dsp:spPr>
        <a:xfrm>
          <a:off x="1458039" y="2531404"/>
          <a:ext cx="8262222" cy="1084887"/>
        </a:xfrm>
        <a:prstGeom prst="roundRect">
          <a:avLst>
            <a:gd name="adj" fmla="val 10000"/>
          </a:avLst>
        </a:prstGeom>
        <a:solidFill>
          <a:schemeClr val="accent2">
            <a:hueOff val="-1323373"/>
            <a:satOff val="1492"/>
            <a:lumOff val="353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We do the same thing to Airbnb and long term housing data to aggregate them into census tract level and then get the median value of short term and long term housing in each census tract.</a:t>
          </a:r>
        </a:p>
      </dsp:txBody>
      <dsp:txXfrm>
        <a:off x="1489814" y="2563179"/>
        <a:ext cx="6764476" cy="1021337"/>
      </dsp:txXfrm>
    </dsp:sp>
    <dsp:sp modelId="{548D8EB6-E195-4BAE-98ED-307A787F83A3}">
      <dsp:nvSpPr>
        <dsp:cNvPr id="0" name=""/>
        <dsp:cNvSpPr/>
      </dsp:nvSpPr>
      <dsp:spPr>
        <a:xfrm>
          <a:off x="7557045" y="822706"/>
          <a:ext cx="705176" cy="705176"/>
        </a:xfrm>
        <a:prstGeom prst="downArrow">
          <a:avLst>
            <a:gd name="adj1" fmla="val 55000"/>
            <a:gd name="adj2" fmla="val 45000"/>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7715710" y="822706"/>
        <a:ext cx="387846" cy="530645"/>
      </dsp:txXfrm>
    </dsp:sp>
    <dsp:sp modelId="{477E4F15-52A4-45F2-83D0-89A0C3D68C07}">
      <dsp:nvSpPr>
        <dsp:cNvPr id="0" name=""/>
        <dsp:cNvSpPr/>
      </dsp:nvSpPr>
      <dsp:spPr>
        <a:xfrm>
          <a:off x="8286065" y="2081176"/>
          <a:ext cx="705176" cy="705176"/>
        </a:xfrm>
        <a:prstGeom prst="downArrow">
          <a:avLst>
            <a:gd name="adj1" fmla="val 55000"/>
            <a:gd name="adj2" fmla="val 45000"/>
          </a:avLst>
        </a:prstGeom>
        <a:solidFill>
          <a:schemeClr val="accent2">
            <a:tint val="40000"/>
            <a:alpha val="90000"/>
            <a:hueOff val="-1841865"/>
            <a:satOff val="12270"/>
            <a:lumOff val="1122"/>
            <a:alphaOff val="0"/>
          </a:schemeClr>
        </a:solidFill>
        <a:ln w="15875" cap="flat" cmpd="sng" algn="ctr">
          <a:solidFill>
            <a:schemeClr val="accent2">
              <a:tint val="40000"/>
              <a:alpha val="90000"/>
              <a:hueOff val="-1841865"/>
              <a:satOff val="12270"/>
              <a:lumOff val="11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8444730" y="2081176"/>
        <a:ext cx="387846" cy="5306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87FE93-09CF-442F-803F-EE77D49A39B6}">
      <dsp:nvSpPr>
        <dsp:cNvPr id="0" name=""/>
        <dsp:cNvSpPr/>
      </dsp:nvSpPr>
      <dsp:spPr>
        <a:xfrm>
          <a:off x="189" y="635907"/>
          <a:ext cx="2292425" cy="2750910"/>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441" tIns="0" rIns="226441" bIns="330200" numCol="1" spcCol="1270" anchor="t" anchorCtr="0">
          <a:noAutofit/>
        </a:bodyPr>
        <a:lstStyle/>
        <a:p>
          <a:pPr marL="0" lvl="0" indent="0" algn="l" defTabSz="666750">
            <a:lnSpc>
              <a:spcPct val="90000"/>
            </a:lnSpc>
            <a:spcBef>
              <a:spcPct val="0"/>
            </a:spcBef>
            <a:spcAft>
              <a:spcPct val="35000"/>
            </a:spcAft>
            <a:buNone/>
          </a:pPr>
          <a:r>
            <a:rPr lang="en-US" sz="1500" kern="1200" dirty="0"/>
            <a:t>For spatial analysis we use CARTO to visualize the crime index by census tract.</a:t>
          </a:r>
        </a:p>
      </dsp:txBody>
      <dsp:txXfrm>
        <a:off x="189" y="1736271"/>
        <a:ext cx="2292425" cy="1650546"/>
      </dsp:txXfrm>
    </dsp:sp>
    <dsp:sp modelId="{97A8C281-94BA-4369-8E58-2E598132457F}">
      <dsp:nvSpPr>
        <dsp:cNvPr id="0" name=""/>
        <dsp:cNvSpPr/>
      </dsp:nvSpPr>
      <dsp:spPr>
        <a:xfrm>
          <a:off x="189" y="635907"/>
          <a:ext cx="2292425" cy="1100364"/>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26441" tIns="165100" rIns="226441" bIns="165100" numCol="1" spcCol="1270" anchor="ctr" anchorCtr="0">
          <a:noAutofit/>
        </a:bodyPr>
        <a:lstStyle/>
        <a:p>
          <a:pPr marL="0" lvl="0" indent="0" algn="l" defTabSz="2711450">
            <a:lnSpc>
              <a:spcPct val="90000"/>
            </a:lnSpc>
            <a:spcBef>
              <a:spcPct val="0"/>
            </a:spcBef>
            <a:spcAft>
              <a:spcPct val="35000"/>
            </a:spcAft>
            <a:buNone/>
          </a:pPr>
          <a:r>
            <a:rPr lang="en-US" sz="6100" kern="1200"/>
            <a:t>01</a:t>
          </a:r>
        </a:p>
      </dsp:txBody>
      <dsp:txXfrm>
        <a:off x="189" y="635907"/>
        <a:ext cx="2292425" cy="1100364"/>
      </dsp:txXfrm>
    </dsp:sp>
    <dsp:sp modelId="{D7B92425-5BEA-43D7-AF7A-96024296E615}">
      <dsp:nvSpPr>
        <dsp:cNvPr id="0" name=""/>
        <dsp:cNvSpPr/>
      </dsp:nvSpPr>
      <dsp:spPr>
        <a:xfrm>
          <a:off x="2476008" y="635907"/>
          <a:ext cx="2292425" cy="2750910"/>
        </a:xfrm>
        <a:prstGeom prst="rect">
          <a:avLst/>
        </a:prstGeom>
        <a:solidFill>
          <a:schemeClr val="accent2">
            <a:hueOff val="-441124"/>
            <a:satOff val="497"/>
            <a:lumOff val="1177"/>
            <a:alphaOff val="0"/>
          </a:schemeClr>
        </a:solidFill>
        <a:ln w="15875" cap="flat" cmpd="sng" algn="ctr">
          <a:solidFill>
            <a:schemeClr val="accent2">
              <a:hueOff val="-441124"/>
              <a:satOff val="497"/>
              <a:lumOff val="117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441" tIns="0" rIns="226441" bIns="330200" numCol="1" spcCol="1270" anchor="t" anchorCtr="0">
          <a:noAutofit/>
        </a:bodyPr>
        <a:lstStyle/>
        <a:p>
          <a:pPr marL="0" lvl="0" indent="0" algn="l" defTabSz="666750">
            <a:lnSpc>
              <a:spcPct val="90000"/>
            </a:lnSpc>
            <a:spcBef>
              <a:spcPct val="0"/>
            </a:spcBef>
            <a:spcAft>
              <a:spcPct val="35000"/>
            </a:spcAft>
            <a:buNone/>
          </a:pPr>
          <a:r>
            <a:rPr lang="en-US" sz="1500" kern="1200" dirty="0"/>
            <a:t>Aggregate Airbnb pricing data and long-term housing pricing data with different crime types by county.</a:t>
          </a:r>
        </a:p>
      </dsp:txBody>
      <dsp:txXfrm>
        <a:off x="2476008" y="1736271"/>
        <a:ext cx="2292425" cy="1650546"/>
      </dsp:txXfrm>
    </dsp:sp>
    <dsp:sp modelId="{4CE0E818-361A-4391-93AD-B638AD257E35}">
      <dsp:nvSpPr>
        <dsp:cNvPr id="0" name=""/>
        <dsp:cNvSpPr/>
      </dsp:nvSpPr>
      <dsp:spPr>
        <a:xfrm>
          <a:off x="2476008" y="635907"/>
          <a:ext cx="2292425" cy="1100364"/>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26441" tIns="165100" rIns="226441" bIns="165100" numCol="1" spcCol="1270" anchor="ctr" anchorCtr="0">
          <a:noAutofit/>
        </a:bodyPr>
        <a:lstStyle/>
        <a:p>
          <a:pPr marL="0" lvl="0" indent="0" algn="l" defTabSz="2711450">
            <a:lnSpc>
              <a:spcPct val="90000"/>
            </a:lnSpc>
            <a:spcBef>
              <a:spcPct val="0"/>
            </a:spcBef>
            <a:spcAft>
              <a:spcPct val="35000"/>
            </a:spcAft>
            <a:buNone/>
          </a:pPr>
          <a:r>
            <a:rPr lang="en-US" sz="6100" kern="1200"/>
            <a:t>02</a:t>
          </a:r>
        </a:p>
      </dsp:txBody>
      <dsp:txXfrm>
        <a:off x="2476008" y="635907"/>
        <a:ext cx="2292425" cy="1100364"/>
      </dsp:txXfrm>
    </dsp:sp>
    <dsp:sp modelId="{DADA563E-DA1E-4077-9BC3-7A8BB39082EC}">
      <dsp:nvSpPr>
        <dsp:cNvPr id="0" name=""/>
        <dsp:cNvSpPr/>
      </dsp:nvSpPr>
      <dsp:spPr>
        <a:xfrm>
          <a:off x="4951828" y="635907"/>
          <a:ext cx="2292425" cy="2750910"/>
        </a:xfrm>
        <a:prstGeom prst="rect">
          <a:avLst/>
        </a:prstGeom>
        <a:solidFill>
          <a:schemeClr val="accent2">
            <a:hueOff val="-882249"/>
            <a:satOff val="995"/>
            <a:lumOff val="2353"/>
            <a:alphaOff val="0"/>
          </a:schemeClr>
        </a:solidFill>
        <a:ln w="15875" cap="flat" cmpd="sng" algn="ctr">
          <a:solidFill>
            <a:schemeClr val="accent2">
              <a:hueOff val="-882249"/>
              <a:satOff val="995"/>
              <a:lumOff val="235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441" tIns="0" rIns="226441" bIns="330200" numCol="1" spcCol="1270" anchor="t" anchorCtr="0">
          <a:noAutofit/>
        </a:bodyPr>
        <a:lstStyle/>
        <a:p>
          <a:pPr marL="0" lvl="0" indent="0" algn="l" defTabSz="666750">
            <a:lnSpc>
              <a:spcPct val="90000"/>
            </a:lnSpc>
            <a:spcBef>
              <a:spcPct val="0"/>
            </a:spcBef>
            <a:spcAft>
              <a:spcPct val="35000"/>
            </a:spcAft>
            <a:buNone/>
          </a:pPr>
          <a:r>
            <a:rPr lang="en-US" sz="1500" kern="1200"/>
            <a:t>Filter the data for counties with top crime incidence for each crime type.</a:t>
          </a:r>
        </a:p>
      </dsp:txBody>
      <dsp:txXfrm>
        <a:off x="4951828" y="1736271"/>
        <a:ext cx="2292425" cy="1650546"/>
      </dsp:txXfrm>
    </dsp:sp>
    <dsp:sp modelId="{51099436-97EE-4898-9B5B-A5714376B4CC}">
      <dsp:nvSpPr>
        <dsp:cNvPr id="0" name=""/>
        <dsp:cNvSpPr/>
      </dsp:nvSpPr>
      <dsp:spPr>
        <a:xfrm>
          <a:off x="4951828" y="635907"/>
          <a:ext cx="2292425" cy="1100364"/>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26441" tIns="165100" rIns="226441" bIns="165100" numCol="1" spcCol="1270" anchor="ctr" anchorCtr="0">
          <a:noAutofit/>
        </a:bodyPr>
        <a:lstStyle/>
        <a:p>
          <a:pPr marL="0" lvl="0" indent="0" algn="l" defTabSz="2711450">
            <a:lnSpc>
              <a:spcPct val="90000"/>
            </a:lnSpc>
            <a:spcBef>
              <a:spcPct val="0"/>
            </a:spcBef>
            <a:spcAft>
              <a:spcPct val="35000"/>
            </a:spcAft>
            <a:buNone/>
          </a:pPr>
          <a:r>
            <a:rPr lang="en-US" sz="6100" kern="1200"/>
            <a:t>03</a:t>
          </a:r>
        </a:p>
      </dsp:txBody>
      <dsp:txXfrm>
        <a:off x="4951828" y="635907"/>
        <a:ext cx="2292425" cy="1100364"/>
      </dsp:txXfrm>
    </dsp:sp>
    <dsp:sp modelId="{E9DB82D4-88E3-4043-82B5-B75CBBB0E225}">
      <dsp:nvSpPr>
        <dsp:cNvPr id="0" name=""/>
        <dsp:cNvSpPr/>
      </dsp:nvSpPr>
      <dsp:spPr>
        <a:xfrm>
          <a:off x="7427647" y="635907"/>
          <a:ext cx="2292425" cy="2750910"/>
        </a:xfrm>
        <a:prstGeom prst="rect">
          <a:avLst/>
        </a:prstGeom>
        <a:solidFill>
          <a:schemeClr val="accent2">
            <a:hueOff val="-1323373"/>
            <a:satOff val="1492"/>
            <a:lumOff val="353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441" tIns="0" rIns="226441" bIns="330200" numCol="1" spcCol="1270" anchor="t" anchorCtr="0">
          <a:noAutofit/>
        </a:bodyPr>
        <a:lstStyle/>
        <a:p>
          <a:pPr marL="0" lvl="0" indent="0" algn="l" defTabSz="666750">
            <a:lnSpc>
              <a:spcPct val="90000"/>
            </a:lnSpc>
            <a:spcBef>
              <a:spcPct val="0"/>
            </a:spcBef>
            <a:spcAft>
              <a:spcPct val="35000"/>
            </a:spcAft>
            <a:buNone/>
          </a:pPr>
          <a:r>
            <a:rPr lang="en-US" sz="1500" kern="1200" dirty="0"/>
            <a:t>Observe average price of Airbnb or long-term housing within those counties with the highest number of crime incidence.</a:t>
          </a:r>
        </a:p>
      </dsp:txBody>
      <dsp:txXfrm>
        <a:off x="7427647" y="1736271"/>
        <a:ext cx="2292425" cy="1650546"/>
      </dsp:txXfrm>
    </dsp:sp>
    <dsp:sp modelId="{E46C9B3C-CEE7-4307-A81C-F826EE5F4468}">
      <dsp:nvSpPr>
        <dsp:cNvPr id="0" name=""/>
        <dsp:cNvSpPr/>
      </dsp:nvSpPr>
      <dsp:spPr>
        <a:xfrm>
          <a:off x="7427647" y="635907"/>
          <a:ext cx="2292425" cy="1100364"/>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26441" tIns="165100" rIns="226441" bIns="165100" numCol="1" spcCol="1270" anchor="ctr" anchorCtr="0">
          <a:noAutofit/>
        </a:bodyPr>
        <a:lstStyle/>
        <a:p>
          <a:pPr marL="0" lvl="0" indent="0" algn="l" defTabSz="2711450">
            <a:lnSpc>
              <a:spcPct val="90000"/>
            </a:lnSpc>
            <a:spcBef>
              <a:spcPct val="0"/>
            </a:spcBef>
            <a:spcAft>
              <a:spcPct val="35000"/>
            </a:spcAft>
            <a:buNone/>
          </a:pPr>
          <a:r>
            <a:rPr lang="en-US" sz="6100" kern="1200"/>
            <a:t>04</a:t>
          </a:r>
        </a:p>
      </dsp:txBody>
      <dsp:txXfrm>
        <a:off x="7427647" y="635907"/>
        <a:ext cx="2292425" cy="11003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F9639D-5E7E-4D92-B6E9-CE598330B310}">
      <dsp:nvSpPr>
        <dsp:cNvPr id="0" name=""/>
        <dsp:cNvSpPr/>
      </dsp:nvSpPr>
      <dsp:spPr>
        <a:xfrm>
          <a:off x="77500" y="403107"/>
          <a:ext cx="1266322" cy="126632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308DC4-84FA-45D5-9B6D-BE8E35D7D4BA}">
      <dsp:nvSpPr>
        <dsp:cNvPr id="0" name=""/>
        <dsp:cNvSpPr/>
      </dsp:nvSpPr>
      <dsp:spPr>
        <a:xfrm>
          <a:off x="343428" y="669035"/>
          <a:ext cx="734467" cy="7344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5E1A6CE-62F3-4BBC-951C-3442898BCDD4}">
      <dsp:nvSpPr>
        <dsp:cNvPr id="0" name=""/>
        <dsp:cNvSpPr/>
      </dsp:nvSpPr>
      <dsp:spPr>
        <a:xfrm>
          <a:off x="1615178" y="403107"/>
          <a:ext cx="2984904" cy="1266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dirty="0"/>
            <a:t>All types of crimes that affect the pricing the most of short-term rentals and long-term housing are different.</a:t>
          </a:r>
        </a:p>
      </dsp:txBody>
      <dsp:txXfrm>
        <a:off x="1615178" y="403107"/>
        <a:ext cx="2984904" cy="1266322"/>
      </dsp:txXfrm>
    </dsp:sp>
    <dsp:sp modelId="{443F9B05-939A-4F63-A952-B88334C3D504}">
      <dsp:nvSpPr>
        <dsp:cNvPr id="0" name=""/>
        <dsp:cNvSpPr/>
      </dsp:nvSpPr>
      <dsp:spPr>
        <a:xfrm>
          <a:off x="5120179" y="403107"/>
          <a:ext cx="1266322" cy="126632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381112-EC88-44AC-B36C-12598D10F9A7}">
      <dsp:nvSpPr>
        <dsp:cNvPr id="0" name=""/>
        <dsp:cNvSpPr/>
      </dsp:nvSpPr>
      <dsp:spPr>
        <a:xfrm>
          <a:off x="5386107" y="669035"/>
          <a:ext cx="734467" cy="7344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C853E77-785B-41B9-851E-E3F04C101031}">
      <dsp:nvSpPr>
        <dsp:cNvPr id="0" name=""/>
        <dsp:cNvSpPr/>
      </dsp:nvSpPr>
      <dsp:spPr>
        <a:xfrm>
          <a:off x="6657857" y="403107"/>
          <a:ext cx="2984904" cy="1266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a:t>Stepwise regression facilitates the process of feature selection based on level of significance.</a:t>
          </a:r>
        </a:p>
      </dsp:txBody>
      <dsp:txXfrm>
        <a:off x="6657857" y="403107"/>
        <a:ext cx="2984904" cy="1266322"/>
      </dsp:txXfrm>
    </dsp:sp>
    <dsp:sp modelId="{80A418E0-B54C-42B4-928C-A8B977F1121F}">
      <dsp:nvSpPr>
        <dsp:cNvPr id="0" name=""/>
        <dsp:cNvSpPr/>
      </dsp:nvSpPr>
      <dsp:spPr>
        <a:xfrm>
          <a:off x="77500" y="2353294"/>
          <a:ext cx="1266322" cy="126632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124420-1A1B-43FB-945E-441F6D5ECC4D}">
      <dsp:nvSpPr>
        <dsp:cNvPr id="0" name=""/>
        <dsp:cNvSpPr/>
      </dsp:nvSpPr>
      <dsp:spPr>
        <a:xfrm>
          <a:off x="343428" y="2619221"/>
          <a:ext cx="734467" cy="7344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BA03FE9-6465-4712-AE08-773F46E62E1A}">
      <dsp:nvSpPr>
        <dsp:cNvPr id="0" name=""/>
        <dsp:cNvSpPr/>
      </dsp:nvSpPr>
      <dsp:spPr>
        <a:xfrm>
          <a:off x="1615178" y="2353294"/>
          <a:ext cx="2984904" cy="1266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a:t>Bootstrap confirms the results from stepwise regression.</a:t>
          </a:r>
        </a:p>
      </dsp:txBody>
      <dsp:txXfrm>
        <a:off x="1615178" y="2353294"/>
        <a:ext cx="2984904" cy="1266322"/>
      </dsp:txXfrm>
    </dsp:sp>
    <dsp:sp modelId="{FEF4FA9A-1A59-477E-894E-167480A08F2F}">
      <dsp:nvSpPr>
        <dsp:cNvPr id="0" name=""/>
        <dsp:cNvSpPr/>
      </dsp:nvSpPr>
      <dsp:spPr>
        <a:xfrm>
          <a:off x="5120179" y="2353294"/>
          <a:ext cx="1266322" cy="126632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E72235-2A00-4B93-B20E-AB0DE6AD68F6}">
      <dsp:nvSpPr>
        <dsp:cNvPr id="0" name=""/>
        <dsp:cNvSpPr/>
      </dsp:nvSpPr>
      <dsp:spPr>
        <a:xfrm>
          <a:off x="5386107" y="2619221"/>
          <a:ext cx="734467" cy="73446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FB95A66-1D19-44DF-BD8F-D95980030EFE}">
      <dsp:nvSpPr>
        <dsp:cNvPr id="0" name=""/>
        <dsp:cNvSpPr/>
      </dsp:nvSpPr>
      <dsp:spPr>
        <a:xfrm>
          <a:off x="6657857" y="2353294"/>
          <a:ext cx="2984904" cy="1266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a:t>Spatial Analysis confirms the results from the regression models.</a:t>
          </a:r>
        </a:p>
      </dsp:txBody>
      <dsp:txXfrm>
        <a:off x="6657857" y="2353294"/>
        <a:ext cx="2984904" cy="126632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DFB6EE-FDD1-4EC8-9775-38237B68F851}">
      <dsp:nvSpPr>
        <dsp:cNvPr id="0" name=""/>
        <dsp:cNvSpPr/>
      </dsp:nvSpPr>
      <dsp:spPr>
        <a:xfrm>
          <a:off x="0" y="653692"/>
          <a:ext cx="9720262" cy="12068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8320D0-8072-4E42-AD54-9665C8D11B99}">
      <dsp:nvSpPr>
        <dsp:cNvPr id="0" name=""/>
        <dsp:cNvSpPr/>
      </dsp:nvSpPr>
      <dsp:spPr>
        <a:xfrm>
          <a:off x="365062" y="925226"/>
          <a:ext cx="663749" cy="6637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598C9F-3359-47D3-8621-B413CB4C3E9D}">
      <dsp:nvSpPr>
        <dsp:cNvPr id="0" name=""/>
        <dsp:cNvSpPr/>
      </dsp:nvSpPr>
      <dsp:spPr>
        <a:xfrm>
          <a:off x="1393874" y="653692"/>
          <a:ext cx="8326387" cy="1206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722" tIns="127722" rIns="127722" bIns="127722" numCol="1" spcCol="1270" anchor="ctr" anchorCtr="0">
          <a:noAutofit/>
        </a:bodyPr>
        <a:lstStyle/>
        <a:p>
          <a:pPr marL="0" lvl="0" indent="0" algn="l" defTabSz="844550">
            <a:lnSpc>
              <a:spcPct val="90000"/>
            </a:lnSpc>
            <a:spcBef>
              <a:spcPct val="0"/>
            </a:spcBef>
            <a:spcAft>
              <a:spcPct val="35000"/>
            </a:spcAft>
            <a:buNone/>
          </a:pPr>
          <a:r>
            <a:rPr lang="en-US" sz="1900" kern="1200" dirty="0"/>
            <a:t>It is useful to compare how crime rates influence short-term housing prices against long-term housing prices as residents in the city may have different knowledge of the neighborhood environment compared to the short-term visitors. </a:t>
          </a:r>
        </a:p>
      </dsp:txBody>
      <dsp:txXfrm>
        <a:off x="1393874" y="653692"/>
        <a:ext cx="8326387" cy="1206817"/>
      </dsp:txXfrm>
    </dsp:sp>
    <dsp:sp modelId="{E654D9F1-775D-4FB7-A48F-2B8DA02E3028}">
      <dsp:nvSpPr>
        <dsp:cNvPr id="0" name=""/>
        <dsp:cNvSpPr/>
      </dsp:nvSpPr>
      <dsp:spPr>
        <a:xfrm>
          <a:off x="0" y="2162214"/>
          <a:ext cx="9720262" cy="12068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DC6933-E7C3-44CE-9713-10233C0753BA}">
      <dsp:nvSpPr>
        <dsp:cNvPr id="0" name=""/>
        <dsp:cNvSpPr/>
      </dsp:nvSpPr>
      <dsp:spPr>
        <a:xfrm>
          <a:off x="365062" y="2433748"/>
          <a:ext cx="663749" cy="6637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A0A254C-01BB-47C8-B2CD-DBA4609098A2}">
      <dsp:nvSpPr>
        <dsp:cNvPr id="0" name=""/>
        <dsp:cNvSpPr/>
      </dsp:nvSpPr>
      <dsp:spPr>
        <a:xfrm>
          <a:off x="1393874" y="2162214"/>
          <a:ext cx="8326387" cy="1206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722" tIns="127722" rIns="127722" bIns="127722" numCol="1" spcCol="1270" anchor="ctr" anchorCtr="0">
          <a:noAutofit/>
        </a:bodyPr>
        <a:lstStyle/>
        <a:p>
          <a:pPr marL="0" lvl="0" indent="0" algn="l" defTabSz="844550">
            <a:lnSpc>
              <a:spcPct val="90000"/>
            </a:lnSpc>
            <a:spcBef>
              <a:spcPct val="0"/>
            </a:spcBef>
            <a:spcAft>
              <a:spcPct val="35000"/>
            </a:spcAft>
            <a:buNone/>
          </a:pPr>
          <a:r>
            <a:rPr lang="en-US" sz="1900" kern="1200" dirty="0"/>
            <a:t>Suggest more strict screening policies to allow hosts to post their rooms on the Airbnb platform</a:t>
          </a:r>
        </a:p>
      </dsp:txBody>
      <dsp:txXfrm>
        <a:off x="1393874" y="2162214"/>
        <a:ext cx="8326387" cy="1206817"/>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2D5020BF-3DC6-43C0-A42C-E2B6AF4517D1}" type="datetimeFigureOut">
              <a:rPr lang="en-US" smtClean="0"/>
              <a:t>12/10/2019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4D2F63-572E-4545-9D69-3CDA27F5380A}"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7505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5020BF-3DC6-43C0-A42C-E2B6AF4517D1}" type="datetimeFigureOut">
              <a:rPr lang="en-US" smtClean="0"/>
              <a:t>12/10/2019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4D2F63-572E-4545-9D69-3CDA27F5380A}" type="slidenum">
              <a:rPr lang="en-US" smtClean="0"/>
              <a:t>‹#›</a:t>
            </a:fld>
            <a:endParaRPr lang="en-US"/>
          </a:p>
        </p:txBody>
      </p:sp>
    </p:spTree>
    <p:extLst>
      <p:ext uri="{BB962C8B-B14F-4D97-AF65-F5344CB8AC3E}">
        <p14:creationId xmlns:p14="http://schemas.microsoft.com/office/powerpoint/2010/main" val="3248880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5020BF-3DC6-43C0-A42C-E2B6AF4517D1}" type="datetimeFigureOut">
              <a:rPr lang="en-US" smtClean="0"/>
              <a:t>12/10/2019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4D2F63-572E-4545-9D69-3CDA27F5380A}"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4981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5020BF-3DC6-43C0-A42C-E2B6AF4517D1}" type="datetimeFigureOut">
              <a:rPr lang="en-US" smtClean="0"/>
              <a:t>12/10/2019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4D2F63-572E-4545-9D69-3CDA27F5380A}" type="slidenum">
              <a:rPr lang="en-US" smtClean="0"/>
              <a:t>‹#›</a:t>
            </a:fld>
            <a:endParaRPr lang="en-US"/>
          </a:p>
        </p:txBody>
      </p:sp>
    </p:spTree>
    <p:extLst>
      <p:ext uri="{BB962C8B-B14F-4D97-AF65-F5344CB8AC3E}">
        <p14:creationId xmlns:p14="http://schemas.microsoft.com/office/powerpoint/2010/main" val="3078303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5020BF-3DC6-43C0-A42C-E2B6AF4517D1}" type="datetimeFigureOut">
              <a:rPr lang="en-US" smtClean="0"/>
              <a:t>12/10/2019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4D2F63-572E-4545-9D69-3CDA27F5380A}"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054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5020BF-3DC6-43C0-A42C-E2B6AF4517D1}" type="datetimeFigureOut">
              <a:rPr lang="en-US" smtClean="0"/>
              <a:t>12/10/2019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4D2F63-572E-4545-9D69-3CDA27F5380A}" type="slidenum">
              <a:rPr lang="en-US" smtClean="0"/>
              <a:t>‹#›</a:t>
            </a:fld>
            <a:endParaRPr lang="en-US"/>
          </a:p>
        </p:txBody>
      </p:sp>
    </p:spTree>
    <p:extLst>
      <p:ext uri="{BB962C8B-B14F-4D97-AF65-F5344CB8AC3E}">
        <p14:creationId xmlns:p14="http://schemas.microsoft.com/office/powerpoint/2010/main" val="3561340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D5020BF-3DC6-43C0-A42C-E2B6AF4517D1}" type="datetimeFigureOut">
              <a:rPr lang="en-US" smtClean="0"/>
              <a:t>12/10/2019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4D2F63-572E-4545-9D69-3CDA27F5380A}" type="slidenum">
              <a:rPr lang="en-US" smtClean="0"/>
              <a:t>‹#›</a:t>
            </a:fld>
            <a:endParaRPr lang="en-US"/>
          </a:p>
        </p:txBody>
      </p:sp>
    </p:spTree>
    <p:extLst>
      <p:ext uri="{BB962C8B-B14F-4D97-AF65-F5344CB8AC3E}">
        <p14:creationId xmlns:p14="http://schemas.microsoft.com/office/powerpoint/2010/main" val="1963229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D5020BF-3DC6-43C0-A42C-E2B6AF4517D1}" type="datetimeFigureOut">
              <a:rPr lang="en-US" smtClean="0"/>
              <a:t>12/10/2019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4D2F63-572E-4545-9D69-3CDA27F5380A}" type="slidenum">
              <a:rPr lang="en-US" smtClean="0"/>
              <a:t>‹#›</a:t>
            </a:fld>
            <a:endParaRPr lang="en-US"/>
          </a:p>
        </p:txBody>
      </p:sp>
    </p:spTree>
    <p:extLst>
      <p:ext uri="{BB962C8B-B14F-4D97-AF65-F5344CB8AC3E}">
        <p14:creationId xmlns:p14="http://schemas.microsoft.com/office/powerpoint/2010/main" val="626295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5020BF-3DC6-43C0-A42C-E2B6AF4517D1}" type="datetimeFigureOut">
              <a:rPr lang="en-US" smtClean="0"/>
              <a:t>12/10/2019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4D2F63-572E-4545-9D69-3CDA27F5380A}" type="slidenum">
              <a:rPr lang="en-US" smtClean="0"/>
              <a:t>‹#›</a:t>
            </a:fld>
            <a:endParaRPr lang="en-US"/>
          </a:p>
        </p:txBody>
      </p:sp>
    </p:spTree>
    <p:extLst>
      <p:ext uri="{BB962C8B-B14F-4D97-AF65-F5344CB8AC3E}">
        <p14:creationId xmlns:p14="http://schemas.microsoft.com/office/powerpoint/2010/main" val="1590090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5020BF-3DC6-43C0-A42C-E2B6AF4517D1}" type="datetimeFigureOut">
              <a:rPr lang="en-US" smtClean="0"/>
              <a:t>12/10/2019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4D2F63-572E-4545-9D69-3CDA27F5380A}" type="slidenum">
              <a:rPr lang="en-US" smtClean="0"/>
              <a:t>‹#›</a:t>
            </a:fld>
            <a:endParaRPr lang="en-US"/>
          </a:p>
        </p:txBody>
      </p:sp>
    </p:spTree>
    <p:extLst>
      <p:ext uri="{BB962C8B-B14F-4D97-AF65-F5344CB8AC3E}">
        <p14:creationId xmlns:p14="http://schemas.microsoft.com/office/powerpoint/2010/main" val="458199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5020BF-3DC6-43C0-A42C-E2B6AF4517D1}" type="datetimeFigureOut">
              <a:rPr lang="en-US" smtClean="0"/>
              <a:t>12/10/2019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4D2F63-572E-4545-9D69-3CDA27F5380A}"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1546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D5020BF-3DC6-43C0-A42C-E2B6AF4517D1}" type="datetimeFigureOut">
              <a:rPr lang="en-US" smtClean="0"/>
              <a:t>12/10/2019</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54D2F63-572E-4545-9D69-3CDA27F5380A}"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8397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ABC736F-FD1E-4980-876D-E5C3877393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D98EE46-797C-45B8-8337-491B94E05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83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FC6365-23FD-4ABB-882F-E68CC1A9812B}"/>
              </a:ext>
            </a:extLst>
          </p:cNvPr>
          <p:cNvSpPr>
            <a:spLocks noGrp="1"/>
          </p:cNvSpPr>
          <p:nvPr>
            <p:ph type="ctrTitle"/>
          </p:nvPr>
        </p:nvSpPr>
        <p:spPr>
          <a:xfrm>
            <a:off x="634501" y="640080"/>
            <a:ext cx="4019429" cy="3339348"/>
          </a:xfrm>
        </p:spPr>
        <p:txBody>
          <a:bodyPr anchor="b">
            <a:normAutofit/>
          </a:bodyPr>
          <a:lstStyle/>
          <a:p>
            <a:r>
              <a:rPr lang="en-US" sz="4400" b="1" dirty="0">
                <a:solidFill>
                  <a:srgbClr val="FFFFFF"/>
                </a:solidFill>
              </a:rPr>
              <a:t>Neighborhood Safety and Airbnb Short-term Housing Price in Boston</a:t>
            </a:r>
            <a:endParaRPr lang="en-US" sz="4400" dirty="0">
              <a:solidFill>
                <a:srgbClr val="FFFFFF"/>
              </a:solidFill>
            </a:endParaRPr>
          </a:p>
        </p:txBody>
      </p:sp>
      <p:sp>
        <p:nvSpPr>
          <p:cNvPr id="3" name="Subtitle 2">
            <a:extLst>
              <a:ext uri="{FF2B5EF4-FFF2-40B4-BE49-F238E27FC236}">
                <a16:creationId xmlns:a16="http://schemas.microsoft.com/office/drawing/2014/main" id="{C6D54984-8154-437F-AA89-87AEB1229A69}"/>
              </a:ext>
            </a:extLst>
          </p:cNvPr>
          <p:cNvSpPr>
            <a:spLocks noGrp="1"/>
          </p:cNvSpPr>
          <p:nvPr>
            <p:ph type="subTitle" idx="1"/>
          </p:nvPr>
        </p:nvSpPr>
        <p:spPr>
          <a:xfrm>
            <a:off x="638921" y="4315017"/>
            <a:ext cx="4015009" cy="1893939"/>
          </a:xfrm>
        </p:spPr>
        <p:txBody>
          <a:bodyPr anchor="t">
            <a:normAutofit/>
          </a:bodyPr>
          <a:lstStyle/>
          <a:p>
            <a:pPr algn="r"/>
            <a:r>
              <a:rPr lang="en-US" sz="1600">
                <a:solidFill>
                  <a:srgbClr val="FFFFFF"/>
                </a:solidFill>
              </a:rPr>
              <a:t>Presenters: Irene Ham Liu, Yujia He and Yijie Zhi  </a:t>
            </a:r>
          </a:p>
          <a:p>
            <a:pPr algn="r"/>
            <a:r>
              <a:rPr lang="en-US" sz="1600">
                <a:solidFill>
                  <a:srgbClr val="FFFFFF"/>
                </a:solidFill>
              </a:rPr>
              <a:t>UEP-293-06 Urban Analytics and Visualization. Tufts University</a:t>
            </a:r>
          </a:p>
          <a:p>
            <a:pPr algn="r"/>
            <a:r>
              <a:rPr lang="en-US" sz="1600">
                <a:solidFill>
                  <a:srgbClr val="FFFFFF"/>
                </a:solidFill>
              </a:rPr>
              <a:t>December 9</a:t>
            </a:r>
            <a:r>
              <a:rPr lang="en-US" sz="1600" baseline="30000">
                <a:solidFill>
                  <a:srgbClr val="FFFFFF"/>
                </a:solidFill>
              </a:rPr>
              <a:t>th</a:t>
            </a:r>
            <a:r>
              <a:rPr lang="en-US" sz="1600">
                <a:solidFill>
                  <a:srgbClr val="FFFFFF"/>
                </a:solidFill>
              </a:rPr>
              <a:t>, 2019.</a:t>
            </a:r>
          </a:p>
        </p:txBody>
      </p:sp>
      <p:cxnSp>
        <p:nvCxnSpPr>
          <p:cNvPr id="12" name="Straight Connector 11">
            <a:extLst>
              <a:ext uri="{FF2B5EF4-FFF2-40B4-BE49-F238E27FC236}">
                <a16:creationId xmlns:a16="http://schemas.microsoft.com/office/drawing/2014/main" id="{4E4CA735-62CB-4665-AA7D-4A259E3F7CE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9130" y="4156010"/>
            <a:ext cx="356616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915B512-930A-40F0-82A6-4895B71A9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396" y="0"/>
            <a:ext cx="6909991" cy="6858000"/>
          </a:xfrm>
          <a:prstGeom prst="rect">
            <a:avLst/>
          </a:prstGeom>
          <a:blipFill dpi="0" rotWithShape="1">
            <a:blip r:embed="rId2">
              <a:duotone>
                <a:schemeClr val="accent1">
                  <a:shade val="45000"/>
                  <a:satMod val="135000"/>
                </a:schemeClr>
                <a:prstClr val="white"/>
              </a:duotone>
            </a:blip>
            <a:srcRect/>
            <a:tile tx="6350" ty="-101600" sx="70000" sy="7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Tree>
    <p:extLst>
      <p:ext uri="{BB962C8B-B14F-4D97-AF65-F5344CB8AC3E}">
        <p14:creationId xmlns:p14="http://schemas.microsoft.com/office/powerpoint/2010/main" val="2986615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D3641-B315-4BCE-AD7F-FA87A65A40B2}"/>
              </a:ext>
            </a:extLst>
          </p:cNvPr>
          <p:cNvSpPr>
            <a:spLocks noGrp="1"/>
          </p:cNvSpPr>
          <p:nvPr>
            <p:ph type="title"/>
          </p:nvPr>
        </p:nvSpPr>
        <p:spPr>
          <a:xfrm>
            <a:off x="901623" y="582139"/>
            <a:ext cx="9720072" cy="1499616"/>
          </a:xfrm>
        </p:spPr>
        <p:txBody>
          <a:bodyPr/>
          <a:lstStyle/>
          <a:p>
            <a:r>
              <a:rPr lang="en-US" dirty="0"/>
              <a:t>Exploratory Data Analysis</a:t>
            </a:r>
            <a:br>
              <a:rPr lang="en-US" dirty="0"/>
            </a:br>
            <a:r>
              <a:rPr lang="en-US" altLang="zh-CN" dirty="0"/>
              <a:t>—AIRBNB</a:t>
            </a:r>
            <a:endParaRPr lang="en-US" dirty="0"/>
          </a:p>
        </p:txBody>
      </p:sp>
      <p:pic>
        <p:nvPicPr>
          <p:cNvPr id="4" name="内容占位符 3">
            <a:extLst>
              <a:ext uri="{FF2B5EF4-FFF2-40B4-BE49-F238E27FC236}">
                <a16:creationId xmlns:a16="http://schemas.microsoft.com/office/drawing/2014/main" id="{6656A7B8-9F49-CE40-9B4A-6CC2BB576FD2}"/>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555849" y="1546608"/>
            <a:ext cx="6728749" cy="5311392"/>
          </a:xfrm>
          <a:prstGeom prst="rect">
            <a:avLst/>
          </a:prstGeom>
        </p:spPr>
      </p:pic>
      <p:sp>
        <p:nvSpPr>
          <p:cNvPr id="5" name="文本框 4">
            <a:extLst>
              <a:ext uri="{FF2B5EF4-FFF2-40B4-BE49-F238E27FC236}">
                <a16:creationId xmlns:a16="http://schemas.microsoft.com/office/drawing/2014/main" id="{ED6A1E34-2CED-6247-A652-E5D49A63108B}"/>
              </a:ext>
            </a:extLst>
          </p:cNvPr>
          <p:cNvSpPr txBox="1"/>
          <p:nvPr/>
        </p:nvSpPr>
        <p:spPr>
          <a:xfrm>
            <a:off x="377563" y="1775876"/>
            <a:ext cx="5178286" cy="2540696"/>
          </a:xfrm>
          <a:prstGeom prst="rect">
            <a:avLst/>
          </a:prstGeom>
          <a:noFill/>
        </p:spPr>
        <p:txBody>
          <a:bodyPr wrap="square" rtlCol="0">
            <a:spAutoFit/>
          </a:bodyPr>
          <a:lstStyle/>
          <a:p>
            <a:pPr marL="342900" indent="-342900">
              <a:lnSpc>
                <a:spcPct val="150000"/>
              </a:lnSpc>
              <a:buAutoNum type="arabicPeriod"/>
            </a:pPr>
            <a:r>
              <a:rPr lang="en-US" altLang="zh-CN" dirty="0">
                <a:solidFill>
                  <a:srgbClr val="FF0000"/>
                </a:solidFill>
              </a:rPr>
              <a:t>Multicollinearity</a:t>
            </a:r>
            <a:r>
              <a:rPr lang="en-US" altLang="zh-CN" dirty="0"/>
              <a:t> is a problem</a:t>
            </a:r>
          </a:p>
          <a:p>
            <a:pPr marL="342900" indent="-342900">
              <a:lnSpc>
                <a:spcPct val="150000"/>
              </a:lnSpc>
              <a:buAutoNum type="arabicPeriod"/>
            </a:pPr>
            <a:r>
              <a:rPr lang="en-US" altLang="zh-CN" dirty="0"/>
              <a:t>Perform variable selection:  we use </a:t>
            </a:r>
            <a:r>
              <a:rPr lang="en-US" altLang="zh-CN" dirty="0">
                <a:solidFill>
                  <a:srgbClr val="FF0000"/>
                </a:solidFill>
              </a:rPr>
              <a:t>stepwise regression</a:t>
            </a:r>
            <a:r>
              <a:rPr lang="en-US" altLang="zh-CN" dirty="0"/>
              <a:t> model to avoid multicollinearity</a:t>
            </a:r>
          </a:p>
          <a:p>
            <a:pPr marL="342900" indent="-342900">
              <a:lnSpc>
                <a:spcPct val="150000"/>
              </a:lnSpc>
              <a:buAutoNum type="arabicPeriod"/>
            </a:pPr>
            <a:r>
              <a:rPr lang="en-US" altLang="zh-CN" dirty="0"/>
              <a:t>Ranges of Dependent variable and independent variables are similar so there is </a:t>
            </a:r>
            <a:r>
              <a:rPr lang="en-US" altLang="zh-CN" dirty="0">
                <a:solidFill>
                  <a:srgbClr val="FF0000"/>
                </a:solidFill>
              </a:rPr>
              <a:t>no need to normalize data</a:t>
            </a:r>
            <a:r>
              <a:rPr lang="en-US" altLang="zh-CN" dirty="0"/>
              <a:t>.   </a:t>
            </a:r>
            <a:endParaRPr kumimoji="1" lang="zh-CN" altLang="en-US" dirty="0"/>
          </a:p>
        </p:txBody>
      </p:sp>
      <p:pic>
        <p:nvPicPr>
          <p:cNvPr id="8" name="Picture 14">
            <a:extLst>
              <a:ext uri="{FF2B5EF4-FFF2-40B4-BE49-F238E27FC236}">
                <a16:creationId xmlns:a16="http://schemas.microsoft.com/office/drawing/2014/main" id="{D7F944F9-DA72-4E43-90BE-7A41701A57A5}"/>
              </a:ext>
            </a:extLst>
          </p:cNvPr>
          <p:cNvPicPr/>
          <p:nvPr/>
        </p:nvPicPr>
        <p:blipFill>
          <a:blip r:embed="rId3"/>
          <a:stretch>
            <a:fillRect/>
          </a:stretch>
        </p:blipFill>
        <p:spPr>
          <a:xfrm>
            <a:off x="262241" y="4303766"/>
            <a:ext cx="5408930" cy="2266315"/>
          </a:xfrm>
          <a:prstGeom prst="rect">
            <a:avLst/>
          </a:prstGeom>
        </p:spPr>
      </p:pic>
    </p:spTree>
    <p:extLst>
      <p:ext uri="{BB962C8B-B14F-4D97-AF65-F5344CB8AC3E}">
        <p14:creationId xmlns:p14="http://schemas.microsoft.com/office/powerpoint/2010/main" val="2149486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D3641-B315-4BCE-AD7F-FA87A65A40B2}"/>
              </a:ext>
            </a:extLst>
          </p:cNvPr>
          <p:cNvSpPr>
            <a:spLocks noGrp="1"/>
          </p:cNvSpPr>
          <p:nvPr>
            <p:ph type="title"/>
          </p:nvPr>
        </p:nvSpPr>
        <p:spPr>
          <a:xfrm>
            <a:off x="901623" y="582139"/>
            <a:ext cx="9720072" cy="1499616"/>
          </a:xfrm>
        </p:spPr>
        <p:txBody>
          <a:bodyPr/>
          <a:lstStyle/>
          <a:p>
            <a:r>
              <a:rPr lang="en-US" dirty="0"/>
              <a:t>Exploratory Data Analysis</a:t>
            </a:r>
            <a:br>
              <a:rPr lang="en-US" dirty="0"/>
            </a:br>
            <a:r>
              <a:rPr lang="en-US" altLang="zh-CN" dirty="0"/>
              <a:t>—AIRBNB</a:t>
            </a:r>
            <a:endParaRPr lang="en-US" dirty="0"/>
          </a:p>
        </p:txBody>
      </p:sp>
      <p:pic>
        <p:nvPicPr>
          <p:cNvPr id="6" name="Picture 1">
            <a:extLst>
              <a:ext uri="{FF2B5EF4-FFF2-40B4-BE49-F238E27FC236}">
                <a16:creationId xmlns:a16="http://schemas.microsoft.com/office/drawing/2014/main" id="{3A131AED-B44A-A64D-947F-0732B6A26027}"/>
              </a:ext>
            </a:extLst>
          </p:cNvPr>
          <p:cNvPicPr/>
          <p:nvPr/>
        </p:nvPicPr>
        <p:blipFill>
          <a:blip r:embed="rId2"/>
          <a:stretch>
            <a:fillRect/>
          </a:stretch>
        </p:blipFill>
        <p:spPr>
          <a:xfrm>
            <a:off x="646981" y="3143775"/>
            <a:ext cx="5589905" cy="2361565"/>
          </a:xfrm>
          <a:prstGeom prst="rect">
            <a:avLst/>
          </a:prstGeom>
        </p:spPr>
      </p:pic>
      <p:sp>
        <p:nvSpPr>
          <p:cNvPr id="9" name="文本框 8">
            <a:extLst>
              <a:ext uri="{FF2B5EF4-FFF2-40B4-BE49-F238E27FC236}">
                <a16:creationId xmlns:a16="http://schemas.microsoft.com/office/drawing/2014/main" id="{DEE36650-395E-D647-AA0E-4811D36B9787}"/>
              </a:ext>
            </a:extLst>
          </p:cNvPr>
          <p:cNvSpPr txBox="1"/>
          <p:nvPr/>
        </p:nvSpPr>
        <p:spPr>
          <a:xfrm>
            <a:off x="646981" y="2367456"/>
            <a:ext cx="1697452" cy="369332"/>
          </a:xfrm>
          <a:prstGeom prst="rect">
            <a:avLst/>
          </a:prstGeom>
          <a:noFill/>
        </p:spPr>
        <p:txBody>
          <a:bodyPr wrap="none" rtlCol="0">
            <a:spAutoFit/>
          </a:bodyPr>
          <a:lstStyle/>
          <a:p>
            <a:r>
              <a:rPr kumimoji="1" lang="en-US" altLang="zh-CN" dirty="0"/>
              <a:t>Stepwise Model:</a:t>
            </a:r>
            <a:endParaRPr kumimoji="1" lang="zh-CN" altLang="en-US" dirty="0"/>
          </a:p>
        </p:txBody>
      </p:sp>
      <p:pic>
        <p:nvPicPr>
          <p:cNvPr id="11" name="图片 10" descr="手机屏幕截图&#10;&#10;描述已自动生成">
            <a:extLst>
              <a:ext uri="{FF2B5EF4-FFF2-40B4-BE49-F238E27FC236}">
                <a16:creationId xmlns:a16="http://schemas.microsoft.com/office/drawing/2014/main" id="{7FFC7823-4A51-EA4D-BE72-DF462C3445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3733" y="1166648"/>
            <a:ext cx="5328267" cy="5691352"/>
          </a:xfrm>
          <a:prstGeom prst="rect">
            <a:avLst/>
          </a:prstGeom>
        </p:spPr>
      </p:pic>
    </p:spTree>
    <p:extLst>
      <p:ext uri="{BB962C8B-B14F-4D97-AF65-F5344CB8AC3E}">
        <p14:creationId xmlns:p14="http://schemas.microsoft.com/office/powerpoint/2010/main" val="1354064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0E6D-D36F-48C2-91B0-F7C1CE5DCB45}"/>
              </a:ext>
            </a:extLst>
          </p:cNvPr>
          <p:cNvSpPr>
            <a:spLocks noGrp="1"/>
          </p:cNvSpPr>
          <p:nvPr>
            <p:ph type="title"/>
          </p:nvPr>
        </p:nvSpPr>
        <p:spPr/>
        <p:txBody>
          <a:bodyPr/>
          <a:lstStyle/>
          <a:p>
            <a:r>
              <a:rPr lang="en-US" dirty="0"/>
              <a:t>Statistical Analysis</a:t>
            </a:r>
            <a:br>
              <a:rPr lang="en-US" dirty="0"/>
            </a:br>
            <a:r>
              <a:rPr lang="en-US" altLang="zh-CN" dirty="0"/>
              <a:t>—AIRBNB</a:t>
            </a:r>
            <a:endParaRPr lang="en-US" dirty="0"/>
          </a:p>
        </p:txBody>
      </p:sp>
      <p:pic>
        <p:nvPicPr>
          <p:cNvPr id="5" name="Picture 8">
            <a:extLst>
              <a:ext uri="{FF2B5EF4-FFF2-40B4-BE49-F238E27FC236}">
                <a16:creationId xmlns:a16="http://schemas.microsoft.com/office/drawing/2014/main" id="{0C64B259-A5F8-3D46-9DE4-A7E2B2B8F992}"/>
              </a:ext>
            </a:extLst>
          </p:cNvPr>
          <p:cNvPicPr/>
          <p:nvPr/>
        </p:nvPicPr>
        <p:blipFill>
          <a:blip r:embed="rId2"/>
          <a:stretch>
            <a:fillRect/>
          </a:stretch>
        </p:blipFill>
        <p:spPr>
          <a:xfrm>
            <a:off x="6218740" y="3110865"/>
            <a:ext cx="5734050" cy="3747135"/>
          </a:xfrm>
          <a:prstGeom prst="rect">
            <a:avLst/>
          </a:prstGeom>
        </p:spPr>
      </p:pic>
      <p:pic>
        <p:nvPicPr>
          <p:cNvPr id="7" name="Picture 10">
            <a:extLst>
              <a:ext uri="{FF2B5EF4-FFF2-40B4-BE49-F238E27FC236}">
                <a16:creationId xmlns:a16="http://schemas.microsoft.com/office/drawing/2014/main" id="{C2A7FE30-0A82-EF4A-A151-8B2CE46CDF50}"/>
              </a:ext>
            </a:extLst>
          </p:cNvPr>
          <p:cNvPicPr/>
          <p:nvPr/>
        </p:nvPicPr>
        <p:blipFill>
          <a:blip r:embed="rId3"/>
          <a:stretch>
            <a:fillRect/>
          </a:stretch>
        </p:blipFill>
        <p:spPr>
          <a:xfrm>
            <a:off x="6096000" y="48310"/>
            <a:ext cx="5188593" cy="3062555"/>
          </a:xfrm>
          <a:prstGeom prst="rect">
            <a:avLst/>
          </a:prstGeom>
        </p:spPr>
      </p:pic>
      <p:graphicFrame>
        <p:nvGraphicFramePr>
          <p:cNvPr id="10" name="表格 9">
            <a:extLst>
              <a:ext uri="{FF2B5EF4-FFF2-40B4-BE49-F238E27FC236}">
                <a16:creationId xmlns:a16="http://schemas.microsoft.com/office/drawing/2014/main" id="{E0940E56-5C8D-9D44-802B-B22164F876A4}"/>
              </a:ext>
            </a:extLst>
          </p:cNvPr>
          <p:cNvGraphicFramePr>
            <a:graphicFrameLocks noGrp="1"/>
          </p:cNvGraphicFramePr>
          <p:nvPr>
            <p:extLst>
              <p:ext uri="{D42A27DB-BD31-4B8C-83A1-F6EECF244321}">
                <p14:modId xmlns:p14="http://schemas.microsoft.com/office/powerpoint/2010/main" val="1012448956"/>
              </p:ext>
            </p:extLst>
          </p:nvPr>
        </p:nvGraphicFramePr>
        <p:xfrm>
          <a:off x="1572321" y="2777855"/>
          <a:ext cx="3211552" cy="3232785"/>
        </p:xfrm>
        <a:graphic>
          <a:graphicData uri="http://schemas.openxmlformats.org/drawingml/2006/table">
            <a:tbl>
              <a:tblPr>
                <a:tableStyleId>{5C22544A-7EE6-4342-B048-85BDC9FD1C3A}</a:tableStyleId>
              </a:tblPr>
              <a:tblGrid>
                <a:gridCol w="3211552">
                  <a:extLst>
                    <a:ext uri="{9D8B030D-6E8A-4147-A177-3AD203B41FA5}">
                      <a16:colId xmlns:a16="http://schemas.microsoft.com/office/drawing/2014/main" val="2227578295"/>
                    </a:ext>
                  </a:extLst>
                </a:gridCol>
              </a:tblGrid>
              <a:tr h="3043082">
                <a:tc>
                  <a:txBody>
                    <a:bodyPr/>
                    <a:lstStyle/>
                    <a:p>
                      <a:pPr algn="ctr" fontAlgn="ctr">
                        <a:lnSpc>
                          <a:spcPct val="200000"/>
                        </a:lnSpc>
                      </a:pPr>
                      <a:r>
                        <a:rPr lang="en-US" altLang="zh-CN" sz="1800" b="1" i="0" u="none" strike="noStrike"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Large impact</a:t>
                      </a:r>
                    </a:p>
                    <a:p>
                      <a:pPr algn="ctr" fontAlgn="ctr">
                        <a:lnSpc>
                          <a:spcPct val="200000"/>
                        </a:lnSpc>
                      </a:pPr>
                      <a:r>
                        <a:rPr lang="en-US" altLang="zh-CN"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Firearm</a:t>
                      </a:r>
                    </a:p>
                    <a:p>
                      <a:pPr algn="ctr" fontAlgn="ctr">
                        <a:lnSpc>
                          <a:spcPct val="200000"/>
                        </a:lnSpc>
                      </a:pPr>
                      <a:r>
                        <a:rPr lang="en-US" altLang="zh-CN"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Commercial Burglary</a:t>
                      </a:r>
                    </a:p>
                    <a:p>
                      <a:pPr algn="ctr" fontAlgn="ctr">
                        <a:lnSpc>
                          <a:spcPct val="200000"/>
                        </a:lnSpc>
                      </a:pPr>
                      <a:r>
                        <a:rPr lang="en-US" altLang="zh-CN" sz="1800" b="1" i="0" u="none" strike="noStrike"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Small impact</a:t>
                      </a:r>
                    </a:p>
                    <a:p>
                      <a:pPr algn="ctr" fontAlgn="ctr">
                        <a:lnSpc>
                          <a:spcPct val="200000"/>
                        </a:lnSpc>
                      </a:pPr>
                      <a:r>
                        <a:rPr lang="en-US" sz="1800" u="none" strike="noStrike" dirty="0">
                          <a:effectLst/>
                          <a:latin typeface="Times New Roman" panose="02020603050405020304" pitchFamily="18" charset="0"/>
                          <a:cs typeface="Times New Roman" panose="02020603050405020304" pitchFamily="18" charset="0"/>
                        </a:rPr>
                        <a:t>Simple Assault</a:t>
                      </a:r>
                    </a:p>
                    <a:p>
                      <a:pPr algn="ctr" fontAlgn="ctr">
                        <a:lnSpc>
                          <a:spcPct val="200000"/>
                        </a:lnSpc>
                      </a:pPr>
                      <a:r>
                        <a:rPr lang="en-US"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Vandalism</a:t>
                      </a:r>
                    </a:p>
                  </a:txBody>
                  <a:tcPr marL="9525" marR="9525" marT="9525" marB="0" anchor="ctr"/>
                </a:tc>
                <a:extLst>
                  <a:ext uri="{0D108BD9-81ED-4DB2-BD59-A6C34878D82A}">
                    <a16:rowId xmlns:a16="http://schemas.microsoft.com/office/drawing/2014/main" val="2764134333"/>
                  </a:ext>
                </a:extLst>
              </a:tr>
            </a:tbl>
          </a:graphicData>
        </a:graphic>
      </p:graphicFrame>
    </p:spTree>
    <p:extLst>
      <p:ext uri="{BB962C8B-B14F-4D97-AF65-F5344CB8AC3E}">
        <p14:creationId xmlns:p14="http://schemas.microsoft.com/office/powerpoint/2010/main" val="3756653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978FC576-2614-BB42-8C0B-49609A031720}"/>
              </a:ext>
            </a:extLst>
          </p:cNvPr>
          <p:cNvPicPr/>
          <p:nvPr/>
        </p:nvPicPr>
        <p:blipFill>
          <a:blip r:embed="rId2">
            <a:extLst>
              <a:ext uri="{28A0092B-C50C-407E-A947-70E740481C1C}">
                <a14:useLocalDpi xmlns:a14="http://schemas.microsoft.com/office/drawing/2010/main" val="0"/>
              </a:ext>
            </a:extLst>
          </a:blip>
          <a:stretch>
            <a:fillRect/>
          </a:stretch>
        </p:blipFill>
        <p:spPr>
          <a:xfrm>
            <a:off x="6240883" y="1067692"/>
            <a:ext cx="6096000" cy="5430960"/>
          </a:xfrm>
          <a:prstGeom prst="rect">
            <a:avLst/>
          </a:prstGeom>
        </p:spPr>
      </p:pic>
      <p:sp>
        <p:nvSpPr>
          <p:cNvPr id="11" name="文本框 10">
            <a:extLst>
              <a:ext uri="{FF2B5EF4-FFF2-40B4-BE49-F238E27FC236}">
                <a16:creationId xmlns:a16="http://schemas.microsoft.com/office/drawing/2014/main" id="{018D8414-FA75-3B49-89DB-D9F27C0E7019}"/>
              </a:ext>
            </a:extLst>
          </p:cNvPr>
          <p:cNvSpPr txBox="1"/>
          <p:nvPr/>
        </p:nvSpPr>
        <p:spPr>
          <a:xfrm>
            <a:off x="314501" y="2488972"/>
            <a:ext cx="5178286" cy="1294200"/>
          </a:xfrm>
          <a:prstGeom prst="rect">
            <a:avLst/>
          </a:prstGeom>
          <a:noFill/>
        </p:spPr>
        <p:txBody>
          <a:bodyPr wrap="square" rtlCol="0">
            <a:spAutoFit/>
          </a:bodyPr>
          <a:lstStyle/>
          <a:p>
            <a:pPr marL="342900" indent="-342900">
              <a:lnSpc>
                <a:spcPct val="150000"/>
              </a:lnSpc>
              <a:buAutoNum type="arabicPeriod"/>
            </a:pPr>
            <a:r>
              <a:rPr lang="en-US" altLang="zh-CN" dirty="0"/>
              <a:t>Multicollinearity</a:t>
            </a:r>
          </a:p>
          <a:p>
            <a:pPr marL="342900" indent="-342900">
              <a:lnSpc>
                <a:spcPct val="150000"/>
              </a:lnSpc>
              <a:buAutoNum type="arabicPeriod"/>
            </a:pPr>
            <a:r>
              <a:rPr lang="en-US" altLang="zh-CN" dirty="0"/>
              <a:t>Ranges of Dependent variable and independent variables are large we </a:t>
            </a:r>
            <a:r>
              <a:rPr lang="en-US" altLang="zh-CN" dirty="0">
                <a:solidFill>
                  <a:srgbClr val="FF0000"/>
                </a:solidFill>
              </a:rPr>
              <a:t>need to normalize </a:t>
            </a:r>
            <a:r>
              <a:rPr lang="en-US" altLang="zh-CN" dirty="0"/>
              <a:t>data.   </a:t>
            </a:r>
            <a:endParaRPr kumimoji="1" lang="zh-CN" altLang="en-US" dirty="0"/>
          </a:p>
        </p:txBody>
      </p:sp>
      <p:pic>
        <p:nvPicPr>
          <p:cNvPr id="13" name="图片 12" descr="手机屏幕的截图&#10;&#10;描述已自动生成">
            <a:extLst>
              <a:ext uri="{FF2B5EF4-FFF2-40B4-BE49-F238E27FC236}">
                <a16:creationId xmlns:a16="http://schemas.microsoft.com/office/drawing/2014/main" id="{09F962B3-5D70-0046-88EB-7EE94E9CC6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97" y="4268725"/>
            <a:ext cx="6680333" cy="1954057"/>
          </a:xfrm>
          <a:prstGeom prst="rect">
            <a:avLst/>
          </a:prstGeom>
        </p:spPr>
      </p:pic>
      <p:sp>
        <p:nvSpPr>
          <p:cNvPr id="2" name="Title 1">
            <a:extLst>
              <a:ext uri="{FF2B5EF4-FFF2-40B4-BE49-F238E27FC236}">
                <a16:creationId xmlns:a16="http://schemas.microsoft.com/office/drawing/2014/main" id="{CE6D3641-B315-4BCE-AD7F-FA87A65A40B2}"/>
              </a:ext>
            </a:extLst>
          </p:cNvPr>
          <p:cNvSpPr>
            <a:spLocks noGrp="1"/>
          </p:cNvSpPr>
          <p:nvPr>
            <p:ph type="title"/>
          </p:nvPr>
        </p:nvSpPr>
        <p:spPr>
          <a:xfrm>
            <a:off x="901623" y="582139"/>
            <a:ext cx="9720072" cy="1499616"/>
          </a:xfrm>
        </p:spPr>
        <p:txBody>
          <a:bodyPr/>
          <a:lstStyle/>
          <a:p>
            <a:r>
              <a:rPr lang="en-US" dirty="0"/>
              <a:t>Exploratory Data Analysis</a:t>
            </a:r>
            <a:br>
              <a:rPr lang="en-US" dirty="0"/>
            </a:br>
            <a:r>
              <a:rPr lang="en-US" altLang="zh-CN" dirty="0"/>
              <a:t>—HOUSING</a:t>
            </a:r>
            <a:endParaRPr lang="en-US" dirty="0"/>
          </a:p>
        </p:txBody>
      </p:sp>
    </p:spTree>
    <p:extLst>
      <p:ext uri="{BB962C8B-B14F-4D97-AF65-F5344CB8AC3E}">
        <p14:creationId xmlns:p14="http://schemas.microsoft.com/office/powerpoint/2010/main" val="32766518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包含 文字&#10;&#10;描述已自动生成">
            <a:extLst>
              <a:ext uri="{FF2B5EF4-FFF2-40B4-BE49-F238E27FC236}">
                <a16:creationId xmlns:a16="http://schemas.microsoft.com/office/drawing/2014/main" id="{B3AA5C5A-ED45-AF48-9AA0-90F891CC8A8A}"/>
              </a:ext>
            </a:extLst>
          </p:cNvPr>
          <p:cNvPicPr/>
          <p:nvPr/>
        </p:nvPicPr>
        <p:blipFill>
          <a:blip r:embed="rId2">
            <a:extLst>
              <a:ext uri="{28A0092B-C50C-407E-A947-70E740481C1C}">
                <a14:useLocalDpi xmlns:a14="http://schemas.microsoft.com/office/drawing/2010/main" val="0"/>
              </a:ext>
            </a:extLst>
          </a:blip>
          <a:stretch>
            <a:fillRect/>
          </a:stretch>
        </p:blipFill>
        <p:spPr>
          <a:xfrm>
            <a:off x="765132" y="2576526"/>
            <a:ext cx="5178469" cy="4281474"/>
          </a:xfrm>
          <a:prstGeom prst="rect">
            <a:avLst/>
          </a:prstGeom>
        </p:spPr>
      </p:pic>
      <p:sp>
        <p:nvSpPr>
          <p:cNvPr id="5" name="文本框 4">
            <a:extLst>
              <a:ext uri="{FF2B5EF4-FFF2-40B4-BE49-F238E27FC236}">
                <a16:creationId xmlns:a16="http://schemas.microsoft.com/office/drawing/2014/main" id="{27892320-B02B-1343-806F-AB470621DCF4}"/>
              </a:ext>
            </a:extLst>
          </p:cNvPr>
          <p:cNvSpPr txBox="1"/>
          <p:nvPr/>
        </p:nvSpPr>
        <p:spPr>
          <a:xfrm>
            <a:off x="765132" y="2144474"/>
            <a:ext cx="1697452" cy="369332"/>
          </a:xfrm>
          <a:prstGeom prst="rect">
            <a:avLst/>
          </a:prstGeom>
          <a:noFill/>
        </p:spPr>
        <p:txBody>
          <a:bodyPr wrap="none" rtlCol="0">
            <a:spAutoFit/>
          </a:bodyPr>
          <a:lstStyle/>
          <a:p>
            <a:r>
              <a:rPr kumimoji="1" lang="en-US" altLang="zh-CN" dirty="0"/>
              <a:t>Stepwise Model:</a:t>
            </a:r>
            <a:endParaRPr kumimoji="1" lang="zh-CN" altLang="en-US" dirty="0"/>
          </a:p>
        </p:txBody>
      </p:sp>
      <p:sp>
        <p:nvSpPr>
          <p:cNvPr id="2" name="Title 1">
            <a:extLst>
              <a:ext uri="{FF2B5EF4-FFF2-40B4-BE49-F238E27FC236}">
                <a16:creationId xmlns:a16="http://schemas.microsoft.com/office/drawing/2014/main" id="{CE6D3641-B315-4BCE-AD7F-FA87A65A40B2}"/>
              </a:ext>
            </a:extLst>
          </p:cNvPr>
          <p:cNvSpPr>
            <a:spLocks noGrp="1"/>
          </p:cNvSpPr>
          <p:nvPr>
            <p:ph type="title"/>
          </p:nvPr>
        </p:nvSpPr>
        <p:spPr>
          <a:xfrm>
            <a:off x="901623" y="582139"/>
            <a:ext cx="9720072" cy="1499616"/>
          </a:xfrm>
        </p:spPr>
        <p:txBody>
          <a:bodyPr/>
          <a:lstStyle/>
          <a:p>
            <a:r>
              <a:rPr lang="en-US" dirty="0"/>
              <a:t>Exploratory Data Analysis</a:t>
            </a:r>
            <a:br>
              <a:rPr lang="en-US" dirty="0"/>
            </a:br>
            <a:r>
              <a:rPr lang="en-US" altLang="zh-CN" dirty="0"/>
              <a:t>—HOUSING</a:t>
            </a:r>
            <a:endParaRPr lang="en-US" dirty="0"/>
          </a:p>
        </p:txBody>
      </p:sp>
      <p:pic>
        <p:nvPicPr>
          <p:cNvPr id="6" name="图片 5" descr="图片包含 游戏机&#10;&#10;描述已自动生成">
            <a:extLst>
              <a:ext uri="{FF2B5EF4-FFF2-40B4-BE49-F238E27FC236}">
                <a16:creationId xmlns:a16="http://schemas.microsoft.com/office/drawing/2014/main" id="{23C19FF1-C179-9748-91E3-D01B108E34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4374" y="1088020"/>
            <a:ext cx="6451947" cy="5769980"/>
          </a:xfrm>
          <a:prstGeom prst="rect">
            <a:avLst/>
          </a:prstGeom>
        </p:spPr>
      </p:pic>
    </p:spTree>
    <p:extLst>
      <p:ext uri="{BB962C8B-B14F-4D97-AF65-F5344CB8AC3E}">
        <p14:creationId xmlns:p14="http://schemas.microsoft.com/office/powerpoint/2010/main" val="2922698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0E6D-D36F-48C2-91B0-F7C1CE5DCB45}"/>
              </a:ext>
            </a:extLst>
          </p:cNvPr>
          <p:cNvSpPr>
            <a:spLocks noGrp="1"/>
          </p:cNvSpPr>
          <p:nvPr>
            <p:ph type="title"/>
          </p:nvPr>
        </p:nvSpPr>
        <p:spPr/>
        <p:txBody>
          <a:bodyPr/>
          <a:lstStyle/>
          <a:p>
            <a:r>
              <a:rPr lang="en-US" dirty="0"/>
              <a:t>Statistical Analysis</a:t>
            </a:r>
            <a:br>
              <a:rPr lang="en-US" dirty="0"/>
            </a:br>
            <a:r>
              <a:rPr lang="en-US" altLang="zh-CN" dirty="0"/>
              <a:t>—HOUSING</a:t>
            </a:r>
            <a:endParaRPr lang="en-US" dirty="0"/>
          </a:p>
        </p:txBody>
      </p:sp>
      <p:graphicFrame>
        <p:nvGraphicFramePr>
          <p:cNvPr id="10" name="表格 9">
            <a:extLst>
              <a:ext uri="{FF2B5EF4-FFF2-40B4-BE49-F238E27FC236}">
                <a16:creationId xmlns:a16="http://schemas.microsoft.com/office/drawing/2014/main" id="{C5DAF276-E33D-B341-9799-41C3F991EF81}"/>
              </a:ext>
            </a:extLst>
          </p:cNvPr>
          <p:cNvGraphicFramePr>
            <a:graphicFrameLocks noGrp="1"/>
          </p:cNvGraphicFramePr>
          <p:nvPr>
            <p:extLst>
              <p:ext uri="{D42A27DB-BD31-4B8C-83A1-F6EECF244321}">
                <p14:modId xmlns:p14="http://schemas.microsoft.com/office/powerpoint/2010/main" val="75069920"/>
              </p:ext>
            </p:extLst>
          </p:nvPr>
        </p:nvGraphicFramePr>
        <p:xfrm>
          <a:off x="1233021" y="2286000"/>
          <a:ext cx="3774939" cy="4124325"/>
        </p:xfrm>
        <a:graphic>
          <a:graphicData uri="http://schemas.openxmlformats.org/drawingml/2006/table">
            <a:tbl>
              <a:tblPr>
                <a:tableStyleId>{5C22544A-7EE6-4342-B048-85BDC9FD1C3A}</a:tableStyleId>
              </a:tblPr>
              <a:tblGrid>
                <a:gridCol w="3774939">
                  <a:extLst>
                    <a:ext uri="{9D8B030D-6E8A-4147-A177-3AD203B41FA5}">
                      <a16:colId xmlns:a16="http://schemas.microsoft.com/office/drawing/2014/main" val="2227578295"/>
                    </a:ext>
                  </a:extLst>
                </a:gridCol>
              </a:tblGrid>
              <a:tr h="3986784">
                <a:tc>
                  <a:txBody>
                    <a:bodyPr/>
                    <a:lstStyle/>
                    <a:p>
                      <a:pPr algn="ctr" fontAlgn="ctr">
                        <a:lnSpc>
                          <a:spcPct val="150000"/>
                        </a:lnSpc>
                      </a:pPr>
                      <a:r>
                        <a:rPr lang="en-US" altLang="zh-CN" sz="1800" b="1" i="0" u="none" strike="noStrike"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Large impact</a:t>
                      </a:r>
                    </a:p>
                    <a:p>
                      <a:pPr algn="ctr" fontAlgn="ctr">
                        <a:lnSpc>
                          <a:spcPct val="150000"/>
                        </a:lnSpc>
                      </a:pPr>
                      <a:r>
                        <a:rPr lang="en-US" altLang="zh-CN"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Commercial Burglary</a:t>
                      </a:r>
                    </a:p>
                    <a:p>
                      <a:pPr algn="ctr" fontAlgn="ctr">
                        <a:lnSpc>
                          <a:spcPct val="150000"/>
                        </a:lnSpc>
                      </a:pPr>
                      <a:r>
                        <a:rPr lang="en-US" altLang="zh-CN"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Assembly or Gathering Violation</a:t>
                      </a:r>
                    </a:p>
                    <a:p>
                      <a:pPr marL="0" marR="0" lvl="0" indent="0" algn="ctr" defTabSz="914400" rtl="0" eaLnBrk="1" fontAlgn="ctr" latinLnBrk="0" hangingPunct="1">
                        <a:lnSpc>
                          <a:spcPct val="150000"/>
                        </a:lnSpc>
                        <a:spcBef>
                          <a:spcPts val="0"/>
                        </a:spcBef>
                        <a:spcAft>
                          <a:spcPts val="0"/>
                        </a:spcAft>
                        <a:buClrTx/>
                        <a:buSzTx/>
                        <a:buFontTx/>
                        <a:buNone/>
                        <a:tabLst/>
                        <a:defRPr/>
                      </a:pPr>
                      <a:r>
                        <a:rPr lang="en-US" altLang="zh-CN"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Disorderly Conduct</a:t>
                      </a:r>
                    </a:p>
                    <a:p>
                      <a:pPr marL="0" marR="0" lvl="0" indent="0" algn="ctr" defTabSz="914400" rtl="0" eaLnBrk="1" fontAlgn="ctr" latinLnBrk="0" hangingPunct="1">
                        <a:lnSpc>
                          <a:spcPct val="150000"/>
                        </a:lnSpc>
                        <a:spcBef>
                          <a:spcPts val="0"/>
                        </a:spcBef>
                        <a:spcAft>
                          <a:spcPts val="0"/>
                        </a:spcAft>
                        <a:buClrTx/>
                        <a:buSzTx/>
                        <a:buFontTx/>
                        <a:buNone/>
                        <a:tabLst/>
                        <a:defRPr/>
                      </a:pPr>
                      <a:r>
                        <a:rPr lang="en-US" altLang="zh-CN" sz="1800" b="1" i="0" u="none" strike="noStrike"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Small impact</a:t>
                      </a:r>
                    </a:p>
                    <a:p>
                      <a:pPr marL="0" marR="0" lvl="0" indent="0" algn="ctr" defTabSz="914400" rtl="0" eaLnBrk="1" fontAlgn="ctr" latinLnBrk="0" hangingPunct="1">
                        <a:lnSpc>
                          <a:spcPct val="150000"/>
                        </a:lnSpc>
                        <a:spcBef>
                          <a:spcPts val="0"/>
                        </a:spcBef>
                        <a:spcAft>
                          <a:spcPts val="0"/>
                        </a:spcAft>
                        <a:buClrTx/>
                        <a:buSzTx/>
                        <a:buFontTx/>
                        <a:buNone/>
                        <a:tabLst/>
                        <a:defRPr/>
                      </a:pPr>
                      <a:r>
                        <a:rPr lang="en-US" altLang="zh-CN"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Bomb Hoax</a:t>
                      </a:r>
                    </a:p>
                    <a:p>
                      <a:pPr marL="0" marR="0" lvl="0" indent="0" algn="ctr" defTabSz="914400" rtl="0" eaLnBrk="1" fontAlgn="ctr" latinLnBrk="0" hangingPunct="1">
                        <a:lnSpc>
                          <a:spcPct val="150000"/>
                        </a:lnSpc>
                        <a:spcBef>
                          <a:spcPts val="0"/>
                        </a:spcBef>
                        <a:spcAft>
                          <a:spcPts val="0"/>
                        </a:spcAft>
                        <a:buClrTx/>
                        <a:buSzTx/>
                        <a:buFontTx/>
                        <a:buNone/>
                        <a:tabLst/>
                        <a:defRPr/>
                      </a:pPr>
                      <a:r>
                        <a:rPr lang="en-US" altLang="zh-CN"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Drug Violation</a:t>
                      </a:r>
                      <a:endParaRPr lang="en-US"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p>
                      <a:pPr algn="ctr" fontAlgn="ctr">
                        <a:lnSpc>
                          <a:spcPct val="150000"/>
                        </a:lnSpc>
                      </a:pPr>
                      <a:r>
                        <a:rPr lang="en-US"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Vandalism</a:t>
                      </a:r>
                    </a:p>
                    <a:p>
                      <a:pPr algn="ctr" fontAlgn="ctr">
                        <a:lnSpc>
                          <a:spcPct val="150000"/>
                        </a:lnSpc>
                      </a:pPr>
                      <a:r>
                        <a:rPr lang="en-US"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Offenses Against Child/Family</a:t>
                      </a:r>
                    </a:p>
                    <a:p>
                      <a:pPr algn="ctr" fontAlgn="ctr">
                        <a:lnSpc>
                          <a:spcPct val="150000"/>
                        </a:lnSpc>
                      </a:pPr>
                      <a:r>
                        <a:rPr lang="en-US" sz="1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Homicide</a:t>
                      </a:r>
                    </a:p>
                  </a:txBody>
                  <a:tcPr marL="9525" marR="9525" marT="9525" marB="0" anchor="ctr"/>
                </a:tc>
                <a:extLst>
                  <a:ext uri="{0D108BD9-81ED-4DB2-BD59-A6C34878D82A}">
                    <a16:rowId xmlns:a16="http://schemas.microsoft.com/office/drawing/2014/main" val="2764134333"/>
                  </a:ext>
                </a:extLst>
              </a:tr>
            </a:tbl>
          </a:graphicData>
        </a:graphic>
      </p:graphicFrame>
      <p:pic>
        <p:nvPicPr>
          <p:cNvPr id="4" name="图片 3" descr="地图的截图&#10;&#10;描述已自动生成">
            <a:extLst>
              <a:ext uri="{FF2B5EF4-FFF2-40B4-BE49-F238E27FC236}">
                <a16:creationId xmlns:a16="http://schemas.microsoft.com/office/drawing/2014/main" id="{4B7EACB2-5726-294D-B407-FC005285D0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0"/>
            <a:ext cx="5556163" cy="3565755"/>
          </a:xfrm>
          <a:prstGeom prst="rect">
            <a:avLst/>
          </a:prstGeom>
        </p:spPr>
      </p:pic>
      <p:pic>
        <p:nvPicPr>
          <p:cNvPr id="6" name="图片 5" descr="地图的截图&#10;&#10;描述已自动生成">
            <a:extLst>
              <a:ext uri="{FF2B5EF4-FFF2-40B4-BE49-F238E27FC236}">
                <a16:creationId xmlns:a16="http://schemas.microsoft.com/office/drawing/2014/main" id="{9FF37B5E-0187-FF4D-AE1A-23ADD445BC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408624"/>
            <a:ext cx="5745771" cy="3502820"/>
          </a:xfrm>
          <a:prstGeom prst="rect">
            <a:avLst/>
          </a:prstGeom>
        </p:spPr>
      </p:pic>
    </p:spTree>
    <p:extLst>
      <p:ext uri="{BB962C8B-B14F-4D97-AF65-F5344CB8AC3E}">
        <p14:creationId xmlns:p14="http://schemas.microsoft.com/office/powerpoint/2010/main" val="562220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BCDAC-2067-42B1-BCF4-0749484874C0}"/>
              </a:ext>
            </a:extLst>
          </p:cNvPr>
          <p:cNvSpPr>
            <a:spLocks noGrp="1"/>
          </p:cNvSpPr>
          <p:nvPr>
            <p:ph type="title"/>
          </p:nvPr>
        </p:nvSpPr>
        <p:spPr>
          <a:xfrm>
            <a:off x="1024128" y="585216"/>
            <a:ext cx="9720072" cy="1499616"/>
          </a:xfrm>
        </p:spPr>
        <p:txBody>
          <a:bodyPr>
            <a:normAutofit/>
          </a:bodyPr>
          <a:lstStyle/>
          <a:p>
            <a:r>
              <a:rPr lang="en-US" dirty="0"/>
              <a:t>Spatial Analysis</a:t>
            </a:r>
            <a:r>
              <a:rPr lang="en-US" altLang="zh-CN" dirty="0"/>
              <a:t> —</a:t>
            </a:r>
            <a:r>
              <a:rPr lang="en-US" dirty="0"/>
              <a:t>methodology</a:t>
            </a:r>
          </a:p>
        </p:txBody>
      </p:sp>
      <p:graphicFrame>
        <p:nvGraphicFramePr>
          <p:cNvPr id="12" name="Content Placeholder 2">
            <a:extLst>
              <a:ext uri="{FF2B5EF4-FFF2-40B4-BE49-F238E27FC236}">
                <a16:creationId xmlns:a16="http://schemas.microsoft.com/office/drawing/2014/main" id="{1EDFF073-52B0-4B81-8355-13408BBF4FD0}"/>
              </a:ext>
            </a:extLst>
          </p:cNvPr>
          <p:cNvGraphicFramePr>
            <a:graphicFrameLocks noGrp="1"/>
          </p:cNvGraphicFramePr>
          <p:nvPr>
            <p:ph idx="1"/>
            <p:extLst>
              <p:ext uri="{D42A27DB-BD31-4B8C-83A1-F6EECF244321}">
                <p14:modId xmlns:p14="http://schemas.microsoft.com/office/powerpoint/2010/main" val="719222412"/>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27053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94D9EA-789A-441C-BDFF-C8EB1C9DD384}"/>
              </a:ext>
            </a:extLst>
          </p:cNvPr>
          <p:cNvSpPr>
            <a:spLocks noGrp="1"/>
          </p:cNvSpPr>
          <p:nvPr>
            <p:ph type="title"/>
          </p:nvPr>
        </p:nvSpPr>
        <p:spPr>
          <a:xfrm>
            <a:off x="643468" y="643467"/>
            <a:ext cx="3415612" cy="5571066"/>
          </a:xfrm>
        </p:spPr>
        <p:txBody>
          <a:bodyPr vert="horz" lIns="91440" tIns="45720" rIns="91440" bIns="45720" rtlCol="0">
            <a:normAutofit/>
          </a:bodyPr>
          <a:lstStyle/>
          <a:p>
            <a:r>
              <a:rPr lang="en-US" spc="200" dirty="0">
                <a:solidFill>
                  <a:srgbClr val="FFFFFF"/>
                </a:solidFill>
              </a:rPr>
              <a:t>Spatial analysis</a:t>
            </a:r>
            <a:r>
              <a:rPr lang="en-US" spc="200" dirty="0">
                <a:solidFill>
                  <a:schemeClr val="bg1"/>
                </a:solidFill>
              </a:rPr>
              <a:t> </a:t>
            </a:r>
            <a:br>
              <a:rPr lang="en-US" spc="200" dirty="0">
                <a:solidFill>
                  <a:schemeClr val="bg1"/>
                </a:solidFill>
              </a:rPr>
            </a:br>
            <a:r>
              <a:rPr lang="en-US" altLang="zh-CN" dirty="0">
                <a:solidFill>
                  <a:schemeClr val="bg1"/>
                </a:solidFill>
              </a:rPr>
              <a:t>—AIRBNB</a:t>
            </a:r>
            <a:r>
              <a:rPr lang="en-US" dirty="0">
                <a:solidFill>
                  <a:schemeClr val="bg1"/>
                </a:solidFill>
              </a:rPr>
              <a:t> </a:t>
            </a:r>
            <a:endParaRPr lang="en-US" spc="200" dirty="0">
              <a:solidFill>
                <a:schemeClr val="bg1"/>
              </a:solidFill>
            </a:endParaRPr>
          </a:p>
        </p:txBody>
      </p:sp>
      <p:grpSp>
        <p:nvGrpSpPr>
          <p:cNvPr id="10" name="Group 9">
            <a:extLst>
              <a:ext uri="{FF2B5EF4-FFF2-40B4-BE49-F238E27FC236}">
                <a16:creationId xmlns:a16="http://schemas.microsoft.com/office/drawing/2014/main" id="{ECC168D4-2183-4EF3-AACE-99E19D12EE10}"/>
              </a:ext>
            </a:extLst>
          </p:cNvPr>
          <p:cNvGrpSpPr/>
          <p:nvPr/>
        </p:nvGrpSpPr>
        <p:grpSpPr>
          <a:xfrm>
            <a:off x="5039360" y="477044"/>
            <a:ext cx="6673233" cy="5903912"/>
            <a:chOff x="4584023" y="142414"/>
            <a:chExt cx="7323868" cy="6573172"/>
          </a:xfrm>
        </p:grpSpPr>
        <p:pic>
          <p:nvPicPr>
            <p:cNvPr id="6" name="Picture 5">
              <a:extLst>
                <a:ext uri="{FF2B5EF4-FFF2-40B4-BE49-F238E27FC236}">
                  <a16:creationId xmlns:a16="http://schemas.microsoft.com/office/drawing/2014/main" id="{C51331FA-2745-4F85-9029-94ECD8332008}"/>
                </a:ext>
              </a:extLst>
            </p:cNvPr>
            <p:cNvPicPr>
              <a:picLocks noChangeAspect="1"/>
            </p:cNvPicPr>
            <p:nvPr/>
          </p:nvPicPr>
          <p:blipFill>
            <a:blip r:embed="rId2"/>
            <a:stretch>
              <a:fillRect/>
            </a:stretch>
          </p:blipFill>
          <p:spPr>
            <a:xfrm>
              <a:off x="4584023" y="142414"/>
              <a:ext cx="7323868" cy="6573172"/>
            </a:xfrm>
            <a:prstGeom prst="rect">
              <a:avLst/>
            </a:prstGeom>
          </p:spPr>
        </p:pic>
        <p:pic>
          <p:nvPicPr>
            <p:cNvPr id="5" name="Picture 4">
              <a:extLst>
                <a:ext uri="{FF2B5EF4-FFF2-40B4-BE49-F238E27FC236}">
                  <a16:creationId xmlns:a16="http://schemas.microsoft.com/office/drawing/2014/main" id="{35DAA9BD-96D7-4A59-A9C7-816107165CFE}"/>
                </a:ext>
              </a:extLst>
            </p:cNvPr>
            <p:cNvPicPr>
              <a:picLocks noChangeAspect="1"/>
            </p:cNvPicPr>
            <p:nvPr/>
          </p:nvPicPr>
          <p:blipFill>
            <a:blip r:embed="rId3"/>
            <a:stretch>
              <a:fillRect/>
            </a:stretch>
          </p:blipFill>
          <p:spPr>
            <a:xfrm>
              <a:off x="9773924" y="2857611"/>
              <a:ext cx="2073227" cy="3786716"/>
            </a:xfrm>
            <a:prstGeom prst="rect">
              <a:avLst/>
            </a:prstGeom>
          </p:spPr>
        </p:pic>
      </p:grpSp>
      <p:sp>
        <p:nvSpPr>
          <p:cNvPr id="7" name="Rectangle 6">
            <a:extLst>
              <a:ext uri="{FF2B5EF4-FFF2-40B4-BE49-F238E27FC236}">
                <a16:creationId xmlns:a16="http://schemas.microsoft.com/office/drawing/2014/main" id="{0353F943-41E8-45D0-A2AA-394337644F6E}"/>
              </a:ext>
            </a:extLst>
          </p:cNvPr>
          <p:cNvSpPr/>
          <p:nvPr/>
        </p:nvSpPr>
        <p:spPr>
          <a:xfrm>
            <a:off x="10644094" y="3278541"/>
            <a:ext cx="442914" cy="2476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3572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5E8AB-90BC-41F5-8335-81DA047CC87A}"/>
              </a:ext>
            </a:extLst>
          </p:cNvPr>
          <p:cNvSpPr>
            <a:spLocks noGrp="1"/>
          </p:cNvSpPr>
          <p:nvPr>
            <p:ph type="title"/>
          </p:nvPr>
        </p:nvSpPr>
        <p:spPr>
          <a:xfrm>
            <a:off x="1024128" y="585216"/>
            <a:ext cx="9720072" cy="1499616"/>
          </a:xfrm>
        </p:spPr>
        <p:txBody>
          <a:bodyPr/>
          <a:lstStyle/>
          <a:p>
            <a:r>
              <a:rPr lang="en-US" dirty="0"/>
              <a:t>Search warrants </a:t>
            </a:r>
            <a:r>
              <a:rPr lang="en-US" altLang="zh-CN" dirty="0"/>
              <a:t>—AIRBNB</a:t>
            </a:r>
            <a:r>
              <a:rPr lang="en-US" dirty="0"/>
              <a:t> prices</a:t>
            </a:r>
          </a:p>
        </p:txBody>
      </p:sp>
      <p:pic>
        <p:nvPicPr>
          <p:cNvPr id="4" name="Content Placeholder 3">
            <a:extLst>
              <a:ext uri="{FF2B5EF4-FFF2-40B4-BE49-F238E27FC236}">
                <a16:creationId xmlns:a16="http://schemas.microsoft.com/office/drawing/2014/main" id="{45E4040B-C287-416E-B67D-997EE2EFB9C1}"/>
              </a:ext>
            </a:extLst>
          </p:cNvPr>
          <p:cNvPicPr>
            <a:picLocks noGrp="1" noChangeAspect="1"/>
          </p:cNvPicPr>
          <p:nvPr>
            <p:ph idx="1"/>
          </p:nvPr>
        </p:nvPicPr>
        <p:blipFill>
          <a:blip r:embed="rId2"/>
          <a:stretch>
            <a:fillRect/>
          </a:stretch>
        </p:blipFill>
        <p:spPr>
          <a:xfrm>
            <a:off x="4783654" y="1981057"/>
            <a:ext cx="3941353" cy="4633188"/>
          </a:xfrm>
          <a:prstGeom prst="rect">
            <a:avLst/>
          </a:prstGeom>
        </p:spPr>
      </p:pic>
      <p:pic>
        <p:nvPicPr>
          <p:cNvPr id="10" name="Picture 9">
            <a:extLst>
              <a:ext uri="{FF2B5EF4-FFF2-40B4-BE49-F238E27FC236}">
                <a16:creationId xmlns:a16="http://schemas.microsoft.com/office/drawing/2014/main" id="{8967B7C0-F9C2-4F93-9F0F-1BE4E22C3665}"/>
              </a:ext>
            </a:extLst>
          </p:cNvPr>
          <p:cNvPicPr>
            <a:picLocks noChangeAspect="1"/>
          </p:cNvPicPr>
          <p:nvPr/>
        </p:nvPicPr>
        <p:blipFill>
          <a:blip r:embed="rId3"/>
          <a:stretch>
            <a:fillRect/>
          </a:stretch>
        </p:blipFill>
        <p:spPr>
          <a:xfrm>
            <a:off x="6553920" y="5654506"/>
            <a:ext cx="2084930" cy="892496"/>
          </a:xfrm>
          <a:prstGeom prst="rect">
            <a:avLst/>
          </a:prstGeom>
        </p:spPr>
      </p:pic>
      <p:grpSp>
        <p:nvGrpSpPr>
          <p:cNvPr id="3" name="Group 2">
            <a:extLst>
              <a:ext uri="{FF2B5EF4-FFF2-40B4-BE49-F238E27FC236}">
                <a16:creationId xmlns:a16="http://schemas.microsoft.com/office/drawing/2014/main" id="{56F00DBD-33AF-4D1E-B9B9-8E99305D5A7F}"/>
              </a:ext>
            </a:extLst>
          </p:cNvPr>
          <p:cNvGrpSpPr/>
          <p:nvPr/>
        </p:nvGrpSpPr>
        <p:grpSpPr>
          <a:xfrm>
            <a:off x="769716" y="2012071"/>
            <a:ext cx="3966313" cy="4602174"/>
            <a:chOff x="769716" y="2012071"/>
            <a:chExt cx="3966313" cy="4602174"/>
          </a:xfrm>
        </p:grpSpPr>
        <p:pic>
          <p:nvPicPr>
            <p:cNvPr id="5" name="Picture 4">
              <a:extLst>
                <a:ext uri="{FF2B5EF4-FFF2-40B4-BE49-F238E27FC236}">
                  <a16:creationId xmlns:a16="http://schemas.microsoft.com/office/drawing/2014/main" id="{554D75BD-02C3-434D-AC91-FFA0AE0EB9FE}"/>
                </a:ext>
              </a:extLst>
            </p:cNvPr>
            <p:cNvPicPr>
              <a:picLocks noChangeAspect="1"/>
            </p:cNvPicPr>
            <p:nvPr/>
          </p:nvPicPr>
          <p:blipFill>
            <a:blip r:embed="rId4"/>
            <a:stretch>
              <a:fillRect/>
            </a:stretch>
          </p:blipFill>
          <p:spPr>
            <a:xfrm>
              <a:off x="769716" y="2012071"/>
              <a:ext cx="3966313" cy="4602174"/>
            </a:xfrm>
            <a:prstGeom prst="rect">
              <a:avLst/>
            </a:prstGeom>
          </p:spPr>
        </p:pic>
        <p:pic>
          <p:nvPicPr>
            <p:cNvPr id="11" name="Picture 10">
              <a:extLst>
                <a:ext uri="{FF2B5EF4-FFF2-40B4-BE49-F238E27FC236}">
                  <a16:creationId xmlns:a16="http://schemas.microsoft.com/office/drawing/2014/main" id="{812D61EB-12FE-489D-8CF3-E35CD7886AD1}"/>
                </a:ext>
              </a:extLst>
            </p:cNvPr>
            <p:cNvPicPr>
              <a:picLocks noChangeAspect="1"/>
            </p:cNvPicPr>
            <p:nvPr/>
          </p:nvPicPr>
          <p:blipFill>
            <a:blip r:embed="rId5"/>
            <a:stretch>
              <a:fillRect/>
            </a:stretch>
          </p:blipFill>
          <p:spPr>
            <a:xfrm>
              <a:off x="2585338" y="5654506"/>
              <a:ext cx="2057904" cy="892496"/>
            </a:xfrm>
            <a:prstGeom prst="rect">
              <a:avLst/>
            </a:prstGeom>
          </p:spPr>
        </p:pic>
      </p:grpSp>
      <p:sp>
        <p:nvSpPr>
          <p:cNvPr id="17" name="Content Placeholder 2">
            <a:extLst>
              <a:ext uri="{FF2B5EF4-FFF2-40B4-BE49-F238E27FC236}">
                <a16:creationId xmlns:a16="http://schemas.microsoft.com/office/drawing/2014/main" id="{FD4C9A6A-355B-4E14-8346-B405D3865084}"/>
              </a:ext>
            </a:extLst>
          </p:cNvPr>
          <p:cNvSpPr txBox="1">
            <a:spLocks/>
          </p:cNvSpPr>
          <p:nvPr/>
        </p:nvSpPr>
        <p:spPr>
          <a:xfrm>
            <a:off x="8869681" y="4914458"/>
            <a:ext cx="3037840" cy="1654871"/>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2800" b="1" dirty="0">
                <a:latin typeface="+mj-lt"/>
              </a:rPr>
              <a:t>Average Airbnb price </a:t>
            </a:r>
          </a:p>
          <a:p>
            <a:r>
              <a:rPr lang="en-US" sz="2000" dirty="0"/>
              <a:t>is </a:t>
            </a:r>
            <a:r>
              <a:rPr lang="en-US" sz="2000" b="1" dirty="0">
                <a:solidFill>
                  <a:schemeClr val="accent2"/>
                </a:solidFill>
              </a:rPr>
              <a:t>$130/night </a:t>
            </a:r>
            <a:r>
              <a:rPr lang="en-US" sz="2000" dirty="0"/>
              <a:t>for areas with high incidence of search warrants.</a:t>
            </a:r>
          </a:p>
        </p:txBody>
      </p:sp>
      <p:pic>
        <p:nvPicPr>
          <p:cNvPr id="12" name="Picture 1">
            <a:extLst>
              <a:ext uri="{FF2B5EF4-FFF2-40B4-BE49-F238E27FC236}">
                <a16:creationId xmlns:a16="http://schemas.microsoft.com/office/drawing/2014/main" id="{D364F29F-9C87-4A49-8347-E5A3356168C1}"/>
              </a:ext>
            </a:extLst>
          </p:cNvPr>
          <p:cNvPicPr/>
          <p:nvPr/>
        </p:nvPicPr>
        <p:blipFill rotWithShape="1">
          <a:blip r:embed="rId6"/>
          <a:srcRect t="44980" r="68217" b="-1073"/>
          <a:stretch/>
        </p:blipFill>
        <p:spPr>
          <a:xfrm>
            <a:off x="9684649" y="3312053"/>
            <a:ext cx="2119101" cy="1499616"/>
          </a:xfrm>
          <a:prstGeom prst="rect">
            <a:avLst/>
          </a:prstGeom>
        </p:spPr>
      </p:pic>
      <p:sp>
        <p:nvSpPr>
          <p:cNvPr id="6" name="Rectangle 5">
            <a:extLst>
              <a:ext uri="{FF2B5EF4-FFF2-40B4-BE49-F238E27FC236}">
                <a16:creationId xmlns:a16="http://schemas.microsoft.com/office/drawing/2014/main" id="{2996788A-0C0E-456E-8D1C-9FCCEFDB6EC1}"/>
              </a:ext>
            </a:extLst>
          </p:cNvPr>
          <p:cNvSpPr/>
          <p:nvPr/>
        </p:nvSpPr>
        <p:spPr>
          <a:xfrm>
            <a:off x="9675283" y="4221664"/>
            <a:ext cx="2119101" cy="2526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4399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28C49-3B31-490D-8831-41844CD23CD6}"/>
              </a:ext>
            </a:extLst>
          </p:cNvPr>
          <p:cNvSpPr>
            <a:spLocks noGrp="1"/>
          </p:cNvSpPr>
          <p:nvPr>
            <p:ph type="title"/>
          </p:nvPr>
        </p:nvSpPr>
        <p:spPr/>
        <p:txBody>
          <a:bodyPr/>
          <a:lstStyle/>
          <a:p>
            <a:r>
              <a:rPr lang="en-US" dirty="0"/>
              <a:t>Simple assault </a:t>
            </a:r>
            <a:r>
              <a:rPr lang="en-US" altLang="zh-CN" dirty="0"/>
              <a:t>—AIRBNB</a:t>
            </a:r>
            <a:r>
              <a:rPr lang="en-US" dirty="0"/>
              <a:t> prices</a:t>
            </a:r>
          </a:p>
        </p:txBody>
      </p:sp>
      <p:pic>
        <p:nvPicPr>
          <p:cNvPr id="4" name="Content Placeholder 3">
            <a:extLst>
              <a:ext uri="{FF2B5EF4-FFF2-40B4-BE49-F238E27FC236}">
                <a16:creationId xmlns:a16="http://schemas.microsoft.com/office/drawing/2014/main" id="{A9F50502-F8DF-4AD5-995D-D98B6461D159}"/>
              </a:ext>
            </a:extLst>
          </p:cNvPr>
          <p:cNvPicPr>
            <a:picLocks noGrp="1" noChangeAspect="1"/>
          </p:cNvPicPr>
          <p:nvPr>
            <p:ph idx="1"/>
          </p:nvPr>
        </p:nvPicPr>
        <p:blipFill>
          <a:blip r:embed="rId2"/>
          <a:stretch>
            <a:fillRect/>
          </a:stretch>
        </p:blipFill>
        <p:spPr>
          <a:xfrm>
            <a:off x="4688785" y="2013725"/>
            <a:ext cx="3982199" cy="4612888"/>
          </a:xfrm>
          <a:prstGeom prst="rect">
            <a:avLst/>
          </a:prstGeom>
        </p:spPr>
      </p:pic>
      <p:pic>
        <p:nvPicPr>
          <p:cNvPr id="8" name="Picture 7">
            <a:extLst>
              <a:ext uri="{FF2B5EF4-FFF2-40B4-BE49-F238E27FC236}">
                <a16:creationId xmlns:a16="http://schemas.microsoft.com/office/drawing/2014/main" id="{61865235-B2FA-4864-BD5F-72B66C680422}"/>
              </a:ext>
            </a:extLst>
          </p:cNvPr>
          <p:cNvPicPr>
            <a:picLocks noChangeAspect="1"/>
          </p:cNvPicPr>
          <p:nvPr/>
        </p:nvPicPr>
        <p:blipFill>
          <a:blip r:embed="rId3"/>
          <a:stretch>
            <a:fillRect/>
          </a:stretch>
        </p:blipFill>
        <p:spPr>
          <a:xfrm>
            <a:off x="6601147" y="5604735"/>
            <a:ext cx="1984008" cy="896687"/>
          </a:xfrm>
          <a:prstGeom prst="rect">
            <a:avLst/>
          </a:prstGeom>
        </p:spPr>
      </p:pic>
      <p:pic>
        <p:nvPicPr>
          <p:cNvPr id="9" name="Picture 8">
            <a:extLst>
              <a:ext uri="{FF2B5EF4-FFF2-40B4-BE49-F238E27FC236}">
                <a16:creationId xmlns:a16="http://schemas.microsoft.com/office/drawing/2014/main" id="{3D8DF590-5E81-4A43-886B-B77F39DB7E6F}"/>
              </a:ext>
            </a:extLst>
          </p:cNvPr>
          <p:cNvPicPr>
            <a:picLocks noChangeAspect="1"/>
          </p:cNvPicPr>
          <p:nvPr/>
        </p:nvPicPr>
        <p:blipFill>
          <a:blip r:embed="rId4"/>
          <a:stretch>
            <a:fillRect/>
          </a:stretch>
        </p:blipFill>
        <p:spPr>
          <a:xfrm>
            <a:off x="818406" y="2013808"/>
            <a:ext cx="3817444" cy="4590205"/>
          </a:xfrm>
          <a:prstGeom prst="rect">
            <a:avLst/>
          </a:prstGeom>
        </p:spPr>
      </p:pic>
      <p:pic>
        <p:nvPicPr>
          <p:cNvPr id="10" name="Picture 9">
            <a:extLst>
              <a:ext uri="{FF2B5EF4-FFF2-40B4-BE49-F238E27FC236}">
                <a16:creationId xmlns:a16="http://schemas.microsoft.com/office/drawing/2014/main" id="{923F3C72-4180-461C-943B-BFED3ED5E44D}"/>
              </a:ext>
            </a:extLst>
          </p:cNvPr>
          <p:cNvPicPr>
            <a:picLocks noChangeAspect="1"/>
          </p:cNvPicPr>
          <p:nvPr/>
        </p:nvPicPr>
        <p:blipFill>
          <a:blip r:embed="rId5"/>
          <a:stretch>
            <a:fillRect/>
          </a:stretch>
        </p:blipFill>
        <p:spPr>
          <a:xfrm>
            <a:off x="2448432" y="5604735"/>
            <a:ext cx="2099560" cy="892496"/>
          </a:xfrm>
          <a:prstGeom prst="rect">
            <a:avLst/>
          </a:prstGeom>
        </p:spPr>
      </p:pic>
      <p:sp>
        <p:nvSpPr>
          <p:cNvPr id="13" name="Content Placeholder 2">
            <a:extLst>
              <a:ext uri="{FF2B5EF4-FFF2-40B4-BE49-F238E27FC236}">
                <a16:creationId xmlns:a16="http://schemas.microsoft.com/office/drawing/2014/main" id="{F695CA8B-6298-42D9-B8AF-6E2A45FAF528}"/>
              </a:ext>
            </a:extLst>
          </p:cNvPr>
          <p:cNvSpPr txBox="1">
            <a:spLocks/>
          </p:cNvSpPr>
          <p:nvPr/>
        </p:nvSpPr>
        <p:spPr>
          <a:xfrm>
            <a:off x="8869681" y="4914458"/>
            <a:ext cx="3037840" cy="1654871"/>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2800" b="1" dirty="0">
                <a:latin typeface="+mj-lt"/>
              </a:rPr>
              <a:t>Average Airbnb price </a:t>
            </a:r>
          </a:p>
          <a:p>
            <a:r>
              <a:rPr lang="en-US" sz="2000" dirty="0"/>
              <a:t>is </a:t>
            </a:r>
            <a:r>
              <a:rPr lang="en-US" sz="2000" b="1" dirty="0">
                <a:solidFill>
                  <a:schemeClr val="accent2"/>
                </a:solidFill>
              </a:rPr>
              <a:t>$202/night </a:t>
            </a:r>
            <a:r>
              <a:rPr lang="en-US" sz="2000" dirty="0"/>
              <a:t>for areas with high incidence of assaults.</a:t>
            </a:r>
          </a:p>
        </p:txBody>
      </p:sp>
      <p:pic>
        <p:nvPicPr>
          <p:cNvPr id="11" name="Picture 1">
            <a:extLst>
              <a:ext uri="{FF2B5EF4-FFF2-40B4-BE49-F238E27FC236}">
                <a16:creationId xmlns:a16="http://schemas.microsoft.com/office/drawing/2014/main" id="{5ADC389B-8B59-4A7F-935F-A85DF92D7D04}"/>
              </a:ext>
            </a:extLst>
          </p:cNvPr>
          <p:cNvPicPr/>
          <p:nvPr/>
        </p:nvPicPr>
        <p:blipFill rotWithShape="1">
          <a:blip r:embed="rId6"/>
          <a:srcRect t="44980" r="68217" b="-1073"/>
          <a:stretch/>
        </p:blipFill>
        <p:spPr>
          <a:xfrm>
            <a:off x="9684649" y="3312053"/>
            <a:ext cx="2119101" cy="1499616"/>
          </a:xfrm>
          <a:prstGeom prst="rect">
            <a:avLst/>
          </a:prstGeom>
        </p:spPr>
      </p:pic>
      <p:sp>
        <p:nvSpPr>
          <p:cNvPr id="12" name="Rectangle 11">
            <a:extLst>
              <a:ext uri="{FF2B5EF4-FFF2-40B4-BE49-F238E27FC236}">
                <a16:creationId xmlns:a16="http://schemas.microsoft.com/office/drawing/2014/main" id="{DAFCB7FA-418B-4C49-A787-E9A5BA99019C}"/>
              </a:ext>
            </a:extLst>
          </p:cNvPr>
          <p:cNvSpPr/>
          <p:nvPr/>
        </p:nvSpPr>
        <p:spPr>
          <a:xfrm>
            <a:off x="9676659" y="4380928"/>
            <a:ext cx="2119101" cy="2526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8086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0890400-BB8B-4A44-AB63-65C7CA223E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06D49A-B18E-4CD2-859D-D18193F4B20C}"/>
              </a:ext>
            </a:extLst>
          </p:cNvPr>
          <p:cNvSpPr>
            <a:spLocks noGrp="1"/>
          </p:cNvSpPr>
          <p:nvPr>
            <p:ph type="title"/>
          </p:nvPr>
        </p:nvSpPr>
        <p:spPr>
          <a:xfrm>
            <a:off x="964788" y="804333"/>
            <a:ext cx="3391900" cy="5249334"/>
          </a:xfrm>
        </p:spPr>
        <p:txBody>
          <a:bodyPr>
            <a:normAutofit/>
          </a:bodyPr>
          <a:lstStyle/>
          <a:p>
            <a:pPr algn="r"/>
            <a:r>
              <a:rPr lang="en-US" dirty="0"/>
              <a:t>Background</a:t>
            </a:r>
          </a:p>
        </p:txBody>
      </p:sp>
      <p:cxnSp>
        <p:nvCxnSpPr>
          <p:cNvPr id="10" name="Straight Connector 9">
            <a:extLst>
              <a:ext uri="{FF2B5EF4-FFF2-40B4-BE49-F238E27FC236}">
                <a16:creationId xmlns:a16="http://schemas.microsoft.com/office/drawing/2014/main" id="{4D39B797-CDC6-4529-8A36-9CBFC98163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77597"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1092E43-359B-4451-8357-63F88FB83494}"/>
              </a:ext>
            </a:extLst>
          </p:cNvPr>
          <p:cNvSpPr>
            <a:spLocks noGrp="1"/>
          </p:cNvSpPr>
          <p:nvPr>
            <p:ph idx="1"/>
          </p:nvPr>
        </p:nvSpPr>
        <p:spPr>
          <a:xfrm>
            <a:off x="4999330" y="804333"/>
            <a:ext cx="6257721" cy="5249334"/>
          </a:xfrm>
        </p:spPr>
        <p:txBody>
          <a:bodyPr anchor="ctr">
            <a:normAutofit/>
          </a:bodyPr>
          <a:lstStyle/>
          <a:p>
            <a:r>
              <a:rPr lang="en-US" dirty="0"/>
              <a:t>In terms of user safety, in the US and other major countries Airbnb does not require any ID other an email address and phone number.</a:t>
            </a:r>
          </a:p>
          <a:p>
            <a:r>
              <a:rPr lang="en-US" dirty="0"/>
              <a:t>Crime as a price determinant for long-term housing vs short-term housing.</a:t>
            </a:r>
          </a:p>
          <a:p>
            <a:r>
              <a:rPr lang="en-US" dirty="0"/>
              <a:t>Airbnb neighborhood safety measures.</a:t>
            </a:r>
          </a:p>
          <a:p>
            <a:r>
              <a:rPr lang="en-US" dirty="0"/>
              <a:t>Spatial correlation of Airbnb Crime and Pricing.</a:t>
            </a:r>
          </a:p>
        </p:txBody>
      </p:sp>
    </p:spTree>
    <p:extLst>
      <p:ext uri="{BB962C8B-B14F-4D97-AF65-F5344CB8AC3E}">
        <p14:creationId xmlns:p14="http://schemas.microsoft.com/office/powerpoint/2010/main" val="35484779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26979DE-FA4F-4299-9FAF-114B132CD4B5}"/>
              </a:ext>
            </a:extLst>
          </p:cNvPr>
          <p:cNvPicPr>
            <a:picLocks noChangeAspect="1"/>
          </p:cNvPicPr>
          <p:nvPr/>
        </p:nvPicPr>
        <p:blipFill>
          <a:blip r:embed="rId2"/>
          <a:stretch>
            <a:fillRect/>
          </a:stretch>
        </p:blipFill>
        <p:spPr>
          <a:xfrm>
            <a:off x="4812170" y="2006353"/>
            <a:ext cx="4067785" cy="4630788"/>
          </a:xfrm>
          <a:prstGeom prst="rect">
            <a:avLst/>
          </a:prstGeom>
        </p:spPr>
      </p:pic>
      <p:sp>
        <p:nvSpPr>
          <p:cNvPr id="2" name="Title 1">
            <a:extLst>
              <a:ext uri="{FF2B5EF4-FFF2-40B4-BE49-F238E27FC236}">
                <a16:creationId xmlns:a16="http://schemas.microsoft.com/office/drawing/2014/main" id="{D511E15C-40BB-42C2-B96B-54ED80EC6AFA}"/>
              </a:ext>
            </a:extLst>
          </p:cNvPr>
          <p:cNvSpPr>
            <a:spLocks noGrp="1"/>
          </p:cNvSpPr>
          <p:nvPr>
            <p:ph type="title"/>
          </p:nvPr>
        </p:nvSpPr>
        <p:spPr/>
        <p:txBody>
          <a:bodyPr/>
          <a:lstStyle/>
          <a:p>
            <a:r>
              <a:rPr lang="en-US" dirty="0"/>
              <a:t>Firearm crimes </a:t>
            </a:r>
            <a:r>
              <a:rPr lang="en-US" altLang="zh-CN" dirty="0"/>
              <a:t>—AIRBNB</a:t>
            </a:r>
            <a:r>
              <a:rPr lang="en-US" dirty="0"/>
              <a:t> prices</a:t>
            </a:r>
          </a:p>
        </p:txBody>
      </p:sp>
      <p:pic>
        <p:nvPicPr>
          <p:cNvPr id="8" name="Picture 7">
            <a:extLst>
              <a:ext uri="{FF2B5EF4-FFF2-40B4-BE49-F238E27FC236}">
                <a16:creationId xmlns:a16="http://schemas.microsoft.com/office/drawing/2014/main" id="{B2A3BB70-C5AC-4E21-A9A1-B2BB5773602C}"/>
              </a:ext>
            </a:extLst>
          </p:cNvPr>
          <p:cNvPicPr>
            <a:picLocks noChangeAspect="1"/>
          </p:cNvPicPr>
          <p:nvPr/>
        </p:nvPicPr>
        <p:blipFill rotWithShape="1">
          <a:blip r:embed="rId3"/>
          <a:srcRect l="-1842" t="-6357" r="-5261" b="-4119"/>
          <a:stretch/>
        </p:blipFill>
        <p:spPr>
          <a:xfrm>
            <a:off x="730656" y="1720205"/>
            <a:ext cx="4221334" cy="5137795"/>
          </a:xfrm>
          <a:prstGeom prst="rect">
            <a:avLst/>
          </a:prstGeom>
        </p:spPr>
      </p:pic>
      <p:pic>
        <p:nvPicPr>
          <p:cNvPr id="9" name="Picture 8">
            <a:extLst>
              <a:ext uri="{FF2B5EF4-FFF2-40B4-BE49-F238E27FC236}">
                <a16:creationId xmlns:a16="http://schemas.microsoft.com/office/drawing/2014/main" id="{4F758988-8033-42EA-BD1A-AAF3731AFCC8}"/>
              </a:ext>
            </a:extLst>
          </p:cNvPr>
          <p:cNvPicPr>
            <a:picLocks noChangeAspect="1"/>
          </p:cNvPicPr>
          <p:nvPr/>
        </p:nvPicPr>
        <p:blipFill>
          <a:blip r:embed="rId4"/>
          <a:stretch>
            <a:fillRect/>
          </a:stretch>
        </p:blipFill>
        <p:spPr>
          <a:xfrm>
            <a:off x="2562269" y="5701678"/>
            <a:ext cx="2099560" cy="885180"/>
          </a:xfrm>
          <a:prstGeom prst="rect">
            <a:avLst/>
          </a:prstGeom>
        </p:spPr>
      </p:pic>
      <p:sp>
        <p:nvSpPr>
          <p:cNvPr id="13" name="Content Placeholder 2">
            <a:extLst>
              <a:ext uri="{FF2B5EF4-FFF2-40B4-BE49-F238E27FC236}">
                <a16:creationId xmlns:a16="http://schemas.microsoft.com/office/drawing/2014/main" id="{4D20ED23-2E6D-43AC-ACC5-7B2396DE0723}"/>
              </a:ext>
            </a:extLst>
          </p:cNvPr>
          <p:cNvSpPr txBox="1">
            <a:spLocks/>
          </p:cNvSpPr>
          <p:nvPr/>
        </p:nvSpPr>
        <p:spPr>
          <a:xfrm>
            <a:off x="8869681" y="4914458"/>
            <a:ext cx="3037840" cy="1654871"/>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2800" b="1" dirty="0">
                <a:latin typeface="+mj-lt"/>
              </a:rPr>
              <a:t>Average Airbnb price </a:t>
            </a:r>
          </a:p>
          <a:p>
            <a:r>
              <a:rPr lang="en-US" sz="2000" dirty="0"/>
              <a:t>is </a:t>
            </a:r>
            <a:r>
              <a:rPr lang="en-US" sz="2000" b="1" dirty="0">
                <a:solidFill>
                  <a:schemeClr val="accent2"/>
                </a:solidFill>
              </a:rPr>
              <a:t>$178/night </a:t>
            </a:r>
            <a:r>
              <a:rPr lang="en-US" sz="2000" dirty="0"/>
              <a:t>for areas with high incidence of firearm crimes.</a:t>
            </a:r>
          </a:p>
        </p:txBody>
      </p:sp>
      <p:pic>
        <p:nvPicPr>
          <p:cNvPr id="7" name="Picture 6">
            <a:extLst>
              <a:ext uri="{FF2B5EF4-FFF2-40B4-BE49-F238E27FC236}">
                <a16:creationId xmlns:a16="http://schemas.microsoft.com/office/drawing/2014/main" id="{616C3F92-DEBF-446A-ACFA-7D1E43FB5E80}"/>
              </a:ext>
            </a:extLst>
          </p:cNvPr>
          <p:cNvPicPr>
            <a:picLocks noChangeAspect="1"/>
          </p:cNvPicPr>
          <p:nvPr/>
        </p:nvPicPr>
        <p:blipFill>
          <a:blip r:embed="rId5"/>
          <a:stretch>
            <a:fillRect/>
          </a:stretch>
        </p:blipFill>
        <p:spPr>
          <a:xfrm>
            <a:off x="6783603" y="5623623"/>
            <a:ext cx="2025653" cy="896369"/>
          </a:xfrm>
          <a:prstGeom prst="rect">
            <a:avLst/>
          </a:prstGeom>
        </p:spPr>
      </p:pic>
      <p:pic>
        <p:nvPicPr>
          <p:cNvPr id="16" name="Picture 1">
            <a:extLst>
              <a:ext uri="{FF2B5EF4-FFF2-40B4-BE49-F238E27FC236}">
                <a16:creationId xmlns:a16="http://schemas.microsoft.com/office/drawing/2014/main" id="{13B216F6-48D0-45E6-B563-8BCA51D48EC3}"/>
              </a:ext>
            </a:extLst>
          </p:cNvPr>
          <p:cNvPicPr/>
          <p:nvPr/>
        </p:nvPicPr>
        <p:blipFill rotWithShape="1">
          <a:blip r:embed="rId6"/>
          <a:srcRect t="44980" r="68217" b="-1073"/>
          <a:stretch/>
        </p:blipFill>
        <p:spPr>
          <a:xfrm>
            <a:off x="9684649" y="3312053"/>
            <a:ext cx="2119101" cy="1499616"/>
          </a:xfrm>
          <a:prstGeom prst="rect">
            <a:avLst/>
          </a:prstGeom>
        </p:spPr>
      </p:pic>
      <p:sp>
        <p:nvSpPr>
          <p:cNvPr id="17" name="Rectangle 16">
            <a:extLst>
              <a:ext uri="{FF2B5EF4-FFF2-40B4-BE49-F238E27FC236}">
                <a16:creationId xmlns:a16="http://schemas.microsoft.com/office/drawing/2014/main" id="{65A683EE-E12B-4370-B631-13AA5D54DDD8}"/>
              </a:ext>
            </a:extLst>
          </p:cNvPr>
          <p:cNvSpPr/>
          <p:nvPr/>
        </p:nvSpPr>
        <p:spPr>
          <a:xfrm>
            <a:off x="9675283" y="4061861"/>
            <a:ext cx="2119101" cy="2526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48080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94D9EA-789A-441C-BDFF-C8EB1C9DD384}"/>
              </a:ext>
            </a:extLst>
          </p:cNvPr>
          <p:cNvSpPr>
            <a:spLocks noGrp="1"/>
          </p:cNvSpPr>
          <p:nvPr>
            <p:ph type="title"/>
          </p:nvPr>
        </p:nvSpPr>
        <p:spPr>
          <a:xfrm>
            <a:off x="643468" y="643467"/>
            <a:ext cx="3415612" cy="5571066"/>
          </a:xfrm>
        </p:spPr>
        <p:txBody>
          <a:bodyPr vert="horz" lIns="91440" tIns="45720" rIns="91440" bIns="45720" rtlCol="0">
            <a:normAutofit/>
          </a:bodyPr>
          <a:lstStyle/>
          <a:p>
            <a:r>
              <a:rPr lang="en-US" spc="200" dirty="0">
                <a:solidFill>
                  <a:srgbClr val="FFFFFF"/>
                </a:solidFill>
              </a:rPr>
              <a:t>Spatial analysis</a:t>
            </a:r>
            <a:r>
              <a:rPr lang="en-US" spc="200" dirty="0">
                <a:solidFill>
                  <a:schemeClr val="bg1"/>
                </a:solidFill>
              </a:rPr>
              <a:t> </a:t>
            </a:r>
            <a:br>
              <a:rPr lang="en-US" spc="200" dirty="0">
                <a:solidFill>
                  <a:schemeClr val="bg1"/>
                </a:solidFill>
              </a:rPr>
            </a:br>
            <a:r>
              <a:rPr lang="en-US" altLang="zh-CN" dirty="0">
                <a:solidFill>
                  <a:schemeClr val="bg1"/>
                </a:solidFill>
              </a:rPr>
              <a:t>— long-term housing</a:t>
            </a:r>
            <a:endParaRPr lang="en-US" spc="200" dirty="0">
              <a:solidFill>
                <a:schemeClr val="bg1"/>
              </a:solidFill>
            </a:endParaRPr>
          </a:p>
        </p:txBody>
      </p:sp>
      <p:pic>
        <p:nvPicPr>
          <p:cNvPr id="7" name="Picture 6">
            <a:extLst>
              <a:ext uri="{FF2B5EF4-FFF2-40B4-BE49-F238E27FC236}">
                <a16:creationId xmlns:a16="http://schemas.microsoft.com/office/drawing/2014/main" id="{B26404EF-37DB-47D9-BE35-C43515B00F4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533859" y="929640"/>
            <a:ext cx="5935980" cy="4998720"/>
          </a:xfrm>
          <a:prstGeom prst="rect">
            <a:avLst/>
          </a:prstGeom>
          <a:noFill/>
          <a:ln>
            <a:noFill/>
          </a:ln>
        </p:spPr>
      </p:pic>
    </p:spTree>
    <p:extLst>
      <p:ext uri="{BB962C8B-B14F-4D97-AF65-F5344CB8AC3E}">
        <p14:creationId xmlns:p14="http://schemas.microsoft.com/office/powerpoint/2010/main" val="2554220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FE7B60-2FF8-44DE-A0C0-6FFBE59B2E43}"/>
              </a:ext>
            </a:extLst>
          </p:cNvPr>
          <p:cNvPicPr>
            <a:picLocks noChangeAspect="1"/>
          </p:cNvPicPr>
          <p:nvPr/>
        </p:nvPicPr>
        <p:blipFill>
          <a:blip r:embed="rId2"/>
          <a:stretch>
            <a:fillRect/>
          </a:stretch>
        </p:blipFill>
        <p:spPr>
          <a:xfrm>
            <a:off x="616744" y="1972394"/>
            <a:ext cx="4119347" cy="4726408"/>
          </a:xfrm>
          <a:prstGeom prst="rect">
            <a:avLst/>
          </a:prstGeom>
        </p:spPr>
      </p:pic>
      <p:pic>
        <p:nvPicPr>
          <p:cNvPr id="13" name="Picture 12">
            <a:extLst>
              <a:ext uri="{FF2B5EF4-FFF2-40B4-BE49-F238E27FC236}">
                <a16:creationId xmlns:a16="http://schemas.microsoft.com/office/drawing/2014/main" id="{E79FBF84-FE30-4195-BCF7-04503182260F}"/>
              </a:ext>
            </a:extLst>
          </p:cNvPr>
          <p:cNvPicPr>
            <a:picLocks noChangeAspect="1"/>
          </p:cNvPicPr>
          <p:nvPr/>
        </p:nvPicPr>
        <p:blipFill>
          <a:blip r:embed="rId3"/>
          <a:stretch>
            <a:fillRect/>
          </a:stretch>
        </p:blipFill>
        <p:spPr>
          <a:xfrm>
            <a:off x="4800242" y="1972394"/>
            <a:ext cx="4154177" cy="4726408"/>
          </a:xfrm>
          <a:prstGeom prst="rect">
            <a:avLst/>
          </a:prstGeom>
        </p:spPr>
      </p:pic>
      <p:sp>
        <p:nvSpPr>
          <p:cNvPr id="2" name="Title 1">
            <a:extLst>
              <a:ext uri="{FF2B5EF4-FFF2-40B4-BE49-F238E27FC236}">
                <a16:creationId xmlns:a16="http://schemas.microsoft.com/office/drawing/2014/main" id="{78CEE572-47AE-41D7-92E8-304CD2374B4D}"/>
              </a:ext>
            </a:extLst>
          </p:cNvPr>
          <p:cNvSpPr>
            <a:spLocks noGrp="1"/>
          </p:cNvSpPr>
          <p:nvPr>
            <p:ph type="title"/>
          </p:nvPr>
        </p:nvSpPr>
        <p:spPr/>
        <p:txBody>
          <a:bodyPr/>
          <a:lstStyle/>
          <a:p>
            <a:r>
              <a:rPr lang="en-US" dirty="0"/>
              <a:t>vandalism </a:t>
            </a:r>
            <a:r>
              <a:rPr lang="en-US" altLang="zh-CN" dirty="0"/>
              <a:t>—</a:t>
            </a:r>
            <a:r>
              <a:rPr lang="en-US" dirty="0"/>
              <a:t>long-term housing prices</a:t>
            </a:r>
          </a:p>
        </p:txBody>
      </p:sp>
      <p:sp>
        <p:nvSpPr>
          <p:cNvPr id="14" name="Content Placeholder 2">
            <a:extLst>
              <a:ext uri="{FF2B5EF4-FFF2-40B4-BE49-F238E27FC236}">
                <a16:creationId xmlns:a16="http://schemas.microsoft.com/office/drawing/2014/main" id="{576B544D-7269-422E-825E-7D18958FE79F}"/>
              </a:ext>
            </a:extLst>
          </p:cNvPr>
          <p:cNvSpPr txBox="1">
            <a:spLocks/>
          </p:cNvSpPr>
          <p:nvPr/>
        </p:nvSpPr>
        <p:spPr>
          <a:xfrm>
            <a:off x="8869681" y="4914458"/>
            <a:ext cx="3037840" cy="1654871"/>
          </a:xfrm>
          <a:prstGeom prst="rect">
            <a:avLst/>
          </a:prstGeom>
        </p:spPr>
        <p:txBody>
          <a:bodyPr vert="horz" lIns="45720" tIns="45720" rIns="45720" bIns="45720" rtlCol="0">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3000" b="1" dirty="0">
                <a:latin typeface="+mj-lt"/>
              </a:rPr>
              <a:t>Average Housing value </a:t>
            </a:r>
          </a:p>
          <a:p>
            <a:r>
              <a:rPr lang="en-US" dirty="0"/>
              <a:t>is </a:t>
            </a:r>
            <a:r>
              <a:rPr lang="en-US" b="1" dirty="0">
                <a:solidFill>
                  <a:schemeClr val="accent2"/>
                </a:solidFill>
              </a:rPr>
              <a:t>$650K </a:t>
            </a:r>
            <a:r>
              <a:rPr lang="en-US" dirty="0"/>
              <a:t>for areas with high incidence of vandalism rates.</a:t>
            </a:r>
          </a:p>
        </p:txBody>
      </p:sp>
      <p:pic>
        <p:nvPicPr>
          <p:cNvPr id="17" name="Content Placeholder 3">
            <a:extLst>
              <a:ext uri="{FF2B5EF4-FFF2-40B4-BE49-F238E27FC236}">
                <a16:creationId xmlns:a16="http://schemas.microsoft.com/office/drawing/2014/main" id="{12F64611-3C05-4274-9E6D-6FA86269F304}"/>
              </a:ext>
            </a:extLst>
          </p:cNvPr>
          <p:cNvPicPr>
            <a:picLocks noGrp="1" noChangeAspect="1"/>
          </p:cNvPicPr>
          <p:nvPr>
            <p:ph idx="1"/>
          </p:nvPr>
        </p:nvPicPr>
        <p:blipFill>
          <a:blip r:embed="rId4"/>
          <a:stretch>
            <a:fillRect/>
          </a:stretch>
        </p:blipFill>
        <p:spPr>
          <a:xfrm>
            <a:off x="2561871" y="5741893"/>
            <a:ext cx="2099560" cy="900875"/>
          </a:xfrm>
          <a:prstGeom prst="rect">
            <a:avLst/>
          </a:prstGeom>
        </p:spPr>
      </p:pic>
      <p:pic>
        <p:nvPicPr>
          <p:cNvPr id="18" name="Picture 17">
            <a:extLst>
              <a:ext uri="{FF2B5EF4-FFF2-40B4-BE49-F238E27FC236}">
                <a16:creationId xmlns:a16="http://schemas.microsoft.com/office/drawing/2014/main" id="{3F448BBC-6E84-4B45-96F5-2BA868D42E4D}"/>
              </a:ext>
            </a:extLst>
          </p:cNvPr>
          <p:cNvPicPr>
            <a:picLocks noChangeAspect="1"/>
          </p:cNvPicPr>
          <p:nvPr/>
        </p:nvPicPr>
        <p:blipFill>
          <a:blip r:embed="rId5"/>
          <a:stretch>
            <a:fillRect/>
          </a:stretch>
        </p:blipFill>
        <p:spPr>
          <a:xfrm>
            <a:off x="6622179" y="5665504"/>
            <a:ext cx="2180477" cy="915645"/>
          </a:xfrm>
          <a:prstGeom prst="rect">
            <a:avLst/>
          </a:prstGeom>
        </p:spPr>
      </p:pic>
      <p:pic>
        <p:nvPicPr>
          <p:cNvPr id="20" name="图片 8" descr="图片包含 文字&#10;&#10;描述已自动生成">
            <a:extLst>
              <a:ext uri="{FF2B5EF4-FFF2-40B4-BE49-F238E27FC236}">
                <a16:creationId xmlns:a16="http://schemas.microsoft.com/office/drawing/2014/main" id="{CA8FD329-7F83-4472-A46F-384510770F35}"/>
              </a:ext>
            </a:extLst>
          </p:cNvPr>
          <p:cNvPicPr/>
          <p:nvPr/>
        </p:nvPicPr>
        <p:blipFill rotWithShape="1">
          <a:blip r:embed="rId6">
            <a:extLst>
              <a:ext uri="{28A0092B-C50C-407E-A947-70E740481C1C}">
                <a14:useLocalDpi xmlns:a14="http://schemas.microsoft.com/office/drawing/2010/main" val="0"/>
              </a:ext>
            </a:extLst>
          </a:blip>
          <a:srcRect t="30020" r="70545" b="24778"/>
          <a:stretch/>
        </p:blipFill>
        <p:spPr>
          <a:xfrm>
            <a:off x="10017760" y="2599008"/>
            <a:ext cx="1830194" cy="2220815"/>
          </a:xfrm>
          <a:prstGeom prst="rect">
            <a:avLst/>
          </a:prstGeom>
        </p:spPr>
      </p:pic>
      <p:sp>
        <p:nvSpPr>
          <p:cNvPr id="21" name="Rectangle 20">
            <a:extLst>
              <a:ext uri="{FF2B5EF4-FFF2-40B4-BE49-F238E27FC236}">
                <a16:creationId xmlns:a16="http://schemas.microsoft.com/office/drawing/2014/main" id="{BCA3D5FC-4BE1-4C49-9D79-97B69F2B06E9}"/>
              </a:ext>
            </a:extLst>
          </p:cNvPr>
          <p:cNvSpPr/>
          <p:nvPr/>
        </p:nvSpPr>
        <p:spPr>
          <a:xfrm>
            <a:off x="9873306" y="4542784"/>
            <a:ext cx="2119101" cy="2526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1192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5DF37B55-2C35-47F7-B37F-69032108FE0A}"/>
              </a:ext>
            </a:extLst>
          </p:cNvPr>
          <p:cNvPicPr>
            <a:picLocks noChangeAspect="1"/>
          </p:cNvPicPr>
          <p:nvPr/>
        </p:nvPicPr>
        <p:blipFill>
          <a:blip r:embed="rId2"/>
          <a:stretch>
            <a:fillRect/>
          </a:stretch>
        </p:blipFill>
        <p:spPr>
          <a:xfrm>
            <a:off x="4866564" y="1974986"/>
            <a:ext cx="4003117" cy="4734353"/>
          </a:xfrm>
          <a:prstGeom prst="rect">
            <a:avLst/>
          </a:prstGeom>
        </p:spPr>
      </p:pic>
      <p:sp>
        <p:nvSpPr>
          <p:cNvPr id="2" name="Title 1">
            <a:extLst>
              <a:ext uri="{FF2B5EF4-FFF2-40B4-BE49-F238E27FC236}">
                <a16:creationId xmlns:a16="http://schemas.microsoft.com/office/drawing/2014/main" id="{78CEE572-47AE-41D7-92E8-304CD2374B4D}"/>
              </a:ext>
            </a:extLst>
          </p:cNvPr>
          <p:cNvSpPr>
            <a:spLocks noGrp="1"/>
          </p:cNvSpPr>
          <p:nvPr>
            <p:ph type="title"/>
          </p:nvPr>
        </p:nvSpPr>
        <p:spPr/>
        <p:txBody>
          <a:bodyPr/>
          <a:lstStyle/>
          <a:p>
            <a:r>
              <a:rPr lang="en-US" dirty="0"/>
              <a:t>Drug violence </a:t>
            </a:r>
            <a:r>
              <a:rPr lang="en-US" altLang="zh-CN" dirty="0"/>
              <a:t>—</a:t>
            </a:r>
            <a:r>
              <a:rPr lang="en-US" dirty="0"/>
              <a:t>long-term housing prices</a:t>
            </a:r>
          </a:p>
        </p:txBody>
      </p:sp>
      <p:sp>
        <p:nvSpPr>
          <p:cNvPr id="14" name="Content Placeholder 2">
            <a:extLst>
              <a:ext uri="{FF2B5EF4-FFF2-40B4-BE49-F238E27FC236}">
                <a16:creationId xmlns:a16="http://schemas.microsoft.com/office/drawing/2014/main" id="{576B544D-7269-422E-825E-7D18958FE79F}"/>
              </a:ext>
            </a:extLst>
          </p:cNvPr>
          <p:cNvSpPr txBox="1">
            <a:spLocks/>
          </p:cNvSpPr>
          <p:nvPr/>
        </p:nvSpPr>
        <p:spPr>
          <a:xfrm>
            <a:off x="8869681" y="4914458"/>
            <a:ext cx="3037840" cy="1654871"/>
          </a:xfrm>
          <a:prstGeom prst="rect">
            <a:avLst/>
          </a:prstGeom>
        </p:spPr>
        <p:txBody>
          <a:bodyPr vert="horz" lIns="45720" tIns="45720" rIns="45720" bIns="45720" rtlCol="0">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3000" b="1" dirty="0">
                <a:latin typeface="+mj-lt"/>
              </a:rPr>
              <a:t>Average Housing value </a:t>
            </a:r>
          </a:p>
          <a:p>
            <a:r>
              <a:rPr lang="en-US" dirty="0"/>
              <a:t>is </a:t>
            </a:r>
            <a:r>
              <a:rPr lang="en-US" b="1" dirty="0">
                <a:solidFill>
                  <a:schemeClr val="accent2"/>
                </a:solidFill>
              </a:rPr>
              <a:t>$790K </a:t>
            </a:r>
            <a:r>
              <a:rPr lang="en-US" dirty="0"/>
              <a:t>for areas with high incidence of drug violence rates.</a:t>
            </a:r>
          </a:p>
        </p:txBody>
      </p:sp>
      <p:pic>
        <p:nvPicPr>
          <p:cNvPr id="20" name="图片 8" descr="图片包含 文字&#10;&#10;描述已自动生成">
            <a:extLst>
              <a:ext uri="{FF2B5EF4-FFF2-40B4-BE49-F238E27FC236}">
                <a16:creationId xmlns:a16="http://schemas.microsoft.com/office/drawing/2014/main" id="{CA8FD329-7F83-4472-A46F-384510770F35}"/>
              </a:ext>
            </a:extLst>
          </p:cNvPr>
          <p:cNvPicPr/>
          <p:nvPr/>
        </p:nvPicPr>
        <p:blipFill rotWithShape="1">
          <a:blip r:embed="rId3">
            <a:extLst>
              <a:ext uri="{28A0092B-C50C-407E-A947-70E740481C1C}">
                <a14:useLocalDpi xmlns:a14="http://schemas.microsoft.com/office/drawing/2010/main" val="0"/>
              </a:ext>
            </a:extLst>
          </a:blip>
          <a:srcRect t="30020" r="70545" b="24778"/>
          <a:stretch/>
        </p:blipFill>
        <p:spPr>
          <a:xfrm>
            <a:off x="10032852" y="2720733"/>
            <a:ext cx="1830194" cy="2220815"/>
          </a:xfrm>
          <a:prstGeom prst="rect">
            <a:avLst/>
          </a:prstGeom>
        </p:spPr>
      </p:pic>
      <p:sp>
        <p:nvSpPr>
          <p:cNvPr id="21" name="Rectangle 20">
            <a:extLst>
              <a:ext uri="{FF2B5EF4-FFF2-40B4-BE49-F238E27FC236}">
                <a16:creationId xmlns:a16="http://schemas.microsoft.com/office/drawing/2014/main" id="{BCA3D5FC-4BE1-4C49-9D79-97B69F2B06E9}"/>
              </a:ext>
            </a:extLst>
          </p:cNvPr>
          <p:cNvSpPr/>
          <p:nvPr/>
        </p:nvSpPr>
        <p:spPr>
          <a:xfrm>
            <a:off x="9873306" y="4109391"/>
            <a:ext cx="2119101" cy="2526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893B9A8-CEFB-4B31-B07D-680C3F757F0B}"/>
              </a:ext>
            </a:extLst>
          </p:cNvPr>
          <p:cNvPicPr>
            <a:picLocks noChangeAspect="1"/>
          </p:cNvPicPr>
          <p:nvPr/>
        </p:nvPicPr>
        <p:blipFill>
          <a:blip r:embed="rId4"/>
          <a:stretch>
            <a:fillRect/>
          </a:stretch>
        </p:blipFill>
        <p:spPr>
          <a:xfrm>
            <a:off x="600488" y="1972394"/>
            <a:ext cx="4128816" cy="4726408"/>
          </a:xfrm>
          <a:prstGeom prst="rect">
            <a:avLst/>
          </a:prstGeom>
        </p:spPr>
      </p:pic>
      <p:pic>
        <p:nvPicPr>
          <p:cNvPr id="19" name="Picture 18">
            <a:extLst>
              <a:ext uri="{FF2B5EF4-FFF2-40B4-BE49-F238E27FC236}">
                <a16:creationId xmlns:a16="http://schemas.microsoft.com/office/drawing/2014/main" id="{DCFB3344-F99E-49F3-A66C-B03E186F0ADE}"/>
              </a:ext>
            </a:extLst>
          </p:cNvPr>
          <p:cNvPicPr>
            <a:picLocks noChangeAspect="1"/>
          </p:cNvPicPr>
          <p:nvPr/>
        </p:nvPicPr>
        <p:blipFill>
          <a:blip r:embed="rId5"/>
          <a:stretch>
            <a:fillRect/>
          </a:stretch>
        </p:blipFill>
        <p:spPr>
          <a:xfrm>
            <a:off x="2462832" y="5741893"/>
            <a:ext cx="2193990" cy="927038"/>
          </a:xfrm>
          <a:prstGeom prst="rect">
            <a:avLst/>
          </a:prstGeom>
        </p:spPr>
      </p:pic>
      <p:pic>
        <p:nvPicPr>
          <p:cNvPr id="22" name="Picture 21">
            <a:extLst>
              <a:ext uri="{FF2B5EF4-FFF2-40B4-BE49-F238E27FC236}">
                <a16:creationId xmlns:a16="http://schemas.microsoft.com/office/drawing/2014/main" id="{B362E9ED-844A-4581-A18D-669148734BD0}"/>
              </a:ext>
            </a:extLst>
          </p:cNvPr>
          <p:cNvPicPr>
            <a:picLocks noChangeAspect="1"/>
          </p:cNvPicPr>
          <p:nvPr/>
        </p:nvPicPr>
        <p:blipFill>
          <a:blip r:embed="rId6"/>
          <a:stretch>
            <a:fillRect/>
          </a:stretch>
        </p:blipFill>
        <p:spPr>
          <a:xfrm>
            <a:off x="6755842" y="5741893"/>
            <a:ext cx="2056112" cy="911397"/>
          </a:xfrm>
          <a:prstGeom prst="rect">
            <a:avLst/>
          </a:prstGeom>
        </p:spPr>
      </p:pic>
    </p:spTree>
    <p:extLst>
      <p:ext uri="{BB962C8B-B14F-4D97-AF65-F5344CB8AC3E}">
        <p14:creationId xmlns:p14="http://schemas.microsoft.com/office/powerpoint/2010/main" val="39925573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3303-757C-4C7A-BBEE-3B5A4402BE18}"/>
              </a:ext>
            </a:extLst>
          </p:cNvPr>
          <p:cNvSpPr>
            <a:spLocks noGrp="1"/>
          </p:cNvSpPr>
          <p:nvPr>
            <p:ph type="title"/>
          </p:nvPr>
        </p:nvSpPr>
        <p:spPr>
          <a:xfrm>
            <a:off x="1024128" y="585216"/>
            <a:ext cx="9720072" cy="1499616"/>
          </a:xfrm>
        </p:spPr>
        <p:txBody>
          <a:bodyPr>
            <a:normAutofit/>
          </a:bodyPr>
          <a:lstStyle/>
          <a:p>
            <a:r>
              <a:rPr lang="en-US" dirty="0"/>
              <a:t>Results</a:t>
            </a:r>
          </a:p>
        </p:txBody>
      </p:sp>
      <p:graphicFrame>
        <p:nvGraphicFramePr>
          <p:cNvPr id="5" name="Content Placeholder 2">
            <a:extLst>
              <a:ext uri="{FF2B5EF4-FFF2-40B4-BE49-F238E27FC236}">
                <a16:creationId xmlns:a16="http://schemas.microsoft.com/office/drawing/2014/main" id="{6DA18B00-2FC8-4AED-B95C-E2FB5890F9F9}"/>
              </a:ext>
            </a:extLst>
          </p:cNvPr>
          <p:cNvGraphicFramePr>
            <a:graphicFrameLocks noGrp="1"/>
          </p:cNvGraphicFramePr>
          <p:nvPr>
            <p:ph idx="1"/>
            <p:extLst>
              <p:ext uri="{D42A27DB-BD31-4B8C-83A1-F6EECF244321}">
                <p14:modId xmlns:p14="http://schemas.microsoft.com/office/powerpoint/2010/main" val="996230416"/>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27639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05936-EA86-492A-B4BD-FF73B72BAC8D}"/>
              </a:ext>
            </a:extLst>
          </p:cNvPr>
          <p:cNvSpPr>
            <a:spLocks noGrp="1"/>
          </p:cNvSpPr>
          <p:nvPr>
            <p:ph type="title"/>
          </p:nvPr>
        </p:nvSpPr>
        <p:spPr>
          <a:xfrm>
            <a:off x="1024128" y="585216"/>
            <a:ext cx="9720072" cy="1499616"/>
          </a:xfrm>
        </p:spPr>
        <p:txBody>
          <a:bodyPr>
            <a:normAutofit/>
          </a:bodyPr>
          <a:lstStyle/>
          <a:p>
            <a:r>
              <a:rPr lang="en-US" dirty="0"/>
              <a:t>Policy implications</a:t>
            </a:r>
          </a:p>
        </p:txBody>
      </p:sp>
      <p:graphicFrame>
        <p:nvGraphicFramePr>
          <p:cNvPr id="5" name="Content Placeholder 2">
            <a:extLst>
              <a:ext uri="{FF2B5EF4-FFF2-40B4-BE49-F238E27FC236}">
                <a16:creationId xmlns:a16="http://schemas.microsoft.com/office/drawing/2014/main" id="{F33B2A40-33E8-4B2C-A23E-4C45E099E426}"/>
              </a:ext>
            </a:extLst>
          </p:cNvPr>
          <p:cNvGraphicFramePr>
            <a:graphicFrameLocks noGrp="1"/>
          </p:cNvGraphicFramePr>
          <p:nvPr>
            <p:ph idx="1"/>
            <p:extLst>
              <p:ext uri="{D42A27DB-BD31-4B8C-83A1-F6EECF244321}">
                <p14:modId xmlns:p14="http://schemas.microsoft.com/office/powerpoint/2010/main" val="3393012365"/>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7215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83B9"/>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E7A3056-9B88-444B-94DA-40B0F2C6E2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83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F289C7-2B34-4ADE-AF86-FB9257C94E9E}"/>
              </a:ext>
            </a:extLst>
          </p:cNvPr>
          <p:cNvSpPr>
            <a:spLocks noGrp="1"/>
          </p:cNvSpPr>
          <p:nvPr>
            <p:ph type="title"/>
          </p:nvPr>
        </p:nvSpPr>
        <p:spPr>
          <a:xfrm>
            <a:off x="1024129" y="585215"/>
            <a:ext cx="3630168" cy="1677467"/>
          </a:xfrm>
        </p:spPr>
        <p:txBody>
          <a:bodyPr>
            <a:normAutofit/>
          </a:bodyPr>
          <a:lstStyle/>
          <a:p>
            <a:r>
              <a:rPr lang="en-US" sz="4400"/>
              <a:t>Thank you!</a:t>
            </a:r>
          </a:p>
        </p:txBody>
      </p:sp>
      <p:cxnSp>
        <p:nvCxnSpPr>
          <p:cNvPr id="10" name="Straight Connector 9">
            <a:extLst>
              <a:ext uri="{FF2B5EF4-FFF2-40B4-BE49-F238E27FC236}">
                <a16:creationId xmlns:a16="http://schemas.microsoft.com/office/drawing/2014/main" id="{6820BD55-A71A-48C6-B0F7-235147F39D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9130" y="2423548"/>
            <a:ext cx="356616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01D3F39-391F-4F0E-BBC9-AB1BA7CAD296}"/>
              </a:ext>
            </a:extLst>
          </p:cNvPr>
          <p:cNvSpPr>
            <a:spLocks noGrp="1"/>
          </p:cNvSpPr>
          <p:nvPr>
            <p:ph idx="1"/>
          </p:nvPr>
        </p:nvSpPr>
        <p:spPr>
          <a:xfrm>
            <a:off x="1024129" y="2584415"/>
            <a:ext cx="3630168" cy="3724944"/>
          </a:xfrm>
        </p:spPr>
        <p:txBody>
          <a:bodyPr>
            <a:normAutofit/>
          </a:bodyPr>
          <a:lstStyle/>
          <a:p>
            <a:r>
              <a:rPr lang="en-US" sz="2000" b="1" i="1" dirty="0"/>
              <a:t>Limitations:</a:t>
            </a:r>
          </a:p>
          <a:p>
            <a:r>
              <a:rPr lang="en-US" sz="2000" dirty="0"/>
              <a:t>Prediction model is only based on crime data, not considering other attributes such as housing properties.</a:t>
            </a:r>
          </a:p>
          <a:p>
            <a:r>
              <a:rPr lang="en-US" sz="2000" b="1" i="1" dirty="0"/>
              <a:t>Future work:</a:t>
            </a:r>
          </a:p>
          <a:p>
            <a:r>
              <a:rPr lang="en-US" sz="2000" dirty="0"/>
              <a:t>Normalize price data using square footage.</a:t>
            </a:r>
          </a:p>
          <a:p>
            <a:endParaRPr lang="en-US" sz="2000" dirty="0"/>
          </a:p>
          <a:p>
            <a:r>
              <a:rPr lang="en-US" sz="2000" b="1" i="1" dirty="0"/>
              <a:t>Questions</a:t>
            </a:r>
            <a:r>
              <a:rPr lang="en-US" sz="2000" dirty="0"/>
              <a:t>?</a:t>
            </a:r>
          </a:p>
        </p:txBody>
      </p:sp>
      <p:sp>
        <p:nvSpPr>
          <p:cNvPr id="12" name="Rectangle 11">
            <a:extLst>
              <a:ext uri="{FF2B5EF4-FFF2-40B4-BE49-F238E27FC236}">
                <a16:creationId xmlns:a16="http://schemas.microsoft.com/office/drawing/2014/main" id="{DA215CF0-5E5E-4D2E-B3AE-366652A368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396" y="0"/>
            <a:ext cx="6909991" cy="6858000"/>
          </a:xfrm>
          <a:prstGeom prst="rect">
            <a:avLst/>
          </a:prstGeom>
          <a:blipFill dpi="0" rotWithShape="1">
            <a:blip r:embed="rId2">
              <a:duotone>
                <a:schemeClr val="accent1">
                  <a:shade val="45000"/>
                  <a:satMod val="135000"/>
                </a:schemeClr>
                <a:prstClr val="white"/>
              </a:duotone>
            </a:blip>
            <a:srcRect/>
            <a:tile tx="6350" ty="-101600" sx="70000" sy="7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Tree>
    <p:extLst>
      <p:ext uri="{BB962C8B-B14F-4D97-AF65-F5344CB8AC3E}">
        <p14:creationId xmlns:p14="http://schemas.microsoft.com/office/powerpoint/2010/main" val="3536443383"/>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E7A3056-9B88-444B-94DA-40B0F2C6E2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83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F5A700-3C95-4E16-A1BA-0EF5C577358E}"/>
              </a:ext>
            </a:extLst>
          </p:cNvPr>
          <p:cNvSpPr>
            <a:spLocks noGrp="1"/>
          </p:cNvSpPr>
          <p:nvPr>
            <p:ph type="title"/>
          </p:nvPr>
        </p:nvSpPr>
        <p:spPr>
          <a:xfrm>
            <a:off x="1024129" y="585215"/>
            <a:ext cx="3630168" cy="1677467"/>
          </a:xfrm>
        </p:spPr>
        <p:txBody>
          <a:bodyPr>
            <a:normAutofit/>
          </a:bodyPr>
          <a:lstStyle/>
          <a:p>
            <a:r>
              <a:rPr lang="en-US" sz="4400"/>
              <a:t>Organization</a:t>
            </a:r>
          </a:p>
        </p:txBody>
      </p:sp>
      <p:cxnSp>
        <p:nvCxnSpPr>
          <p:cNvPr id="10" name="Straight Connector 9">
            <a:extLst>
              <a:ext uri="{FF2B5EF4-FFF2-40B4-BE49-F238E27FC236}">
                <a16:creationId xmlns:a16="http://schemas.microsoft.com/office/drawing/2014/main" id="{6820BD55-A71A-48C6-B0F7-235147F39D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9130" y="2423548"/>
            <a:ext cx="356616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E8CF87C-18C1-4A50-8E98-5BBDA3D41836}"/>
              </a:ext>
            </a:extLst>
          </p:cNvPr>
          <p:cNvSpPr>
            <a:spLocks noGrp="1"/>
          </p:cNvSpPr>
          <p:nvPr>
            <p:ph idx="1"/>
          </p:nvPr>
        </p:nvSpPr>
        <p:spPr>
          <a:xfrm>
            <a:off x="1024129" y="2584415"/>
            <a:ext cx="3630168" cy="3724944"/>
          </a:xfrm>
        </p:spPr>
        <p:txBody>
          <a:bodyPr>
            <a:normAutofit/>
          </a:bodyPr>
          <a:lstStyle/>
          <a:p>
            <a:r>
              <a:rPr lang="en-US" sz="2000"/>
              <a:t>Yijie Zhi: Data pre-processing and data sources. </a:t>
            </a:r>
          </a:p>
          <a:p>
            <a:r>
              <a:rPr lang="en-US" sz="2000"/>
              <a:t>Yujia He: EDA and modelling.</a:t>
            </a:r>
          </a:p>
          <a:p>
            <a:r>
              <a:rPr lang="en-US" sz="2000"/>
              <a:t>Irene Ham Liu: Data analysis, mapping and reporting.</a:t>
            </a:r>
          </a:p>
          <a:p>
            <a:endParaRPr lang="en-US" sz="2000"/>
          </a:p>
        </p:txBody>
      </p:sp>
      <p:sp>
        <p:nvSpPr>
          <p:cNvPr id="12" name="Rectangle 11">
            <a:extLst>
              <a:ext uri="{FF2B5EF4-FFF2-40B4-BE49-F238E27FC236}">
                <a16:creationId xmlns:a16="http://schemas.microsoft.com/office/drawing/2014/main" id="{DA215CF0-5E5E-4D2E-B3AE-366652A368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396" y="0"/>
            <a:ext cx="6909991" cy="6858000"/>
          </a:xfrm>
          <a:prstGeom prst="rect">
            <a:avLst/>
          </a:prstGeom>
          <a:blipFill dpi="0" rotWithShape="1">
            <a:blip r:embed="rId2">
              <a:duotone>
                <a:schemeClr val="accent1">
                  <a:shade val="45000"/>
                  <a:satMod val="135000"/>
                </a:schemeClr>
                <a:prstClr val="white"/>
              </a:duotone>
            </a:blip>
            <a:srcRect/>
            <a:tile tx="6350" ty="-101600" sx="70000" sy="7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Tree>
    <p:extLst>
      <p:ext uri="{BB962C8B-B14F-4D97-AF65-F5344CB8AC3E}">
        <p14:creationId xmlns:p14="http://schemas.microsoft.com/office/powerpoint/2010/main" val="1345140223"/>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0890400-BB8B-4A44-AB63-65C7CA223E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37804C-0143-4A7C-AF36-2BC8BB271B1B}"/>
              </a:ext>
            </a:extLst>
          </p:cNvPr>
          <p:cNvSpPr>
            <a:spLocks noGrp="1"/>
          </p:cNvSpPr>
          <p:nvPr>
            <p:ph type="title"/>
          </p:nvPr>
        </p:nvSpPr>
        <p:spPr>
          <a:xfrm>
            <a:off x="964788" y="804333"/>
            <a:ext cx="3391900" cy="5249334"/>
          </a:xfrm>
        </p:spPr>
        <p:txBody>
          <a:bodyPr>
            <a:normAutofit/>
          </a:bodyPr>
          <a:lstStyle/>
          <a:p>
            <a:pPr algn="r"/>
            <a:r>
              <a:rPr lang="en-US" dirty="0"/>
              <a:t>Research Questions</a:t>
            </a:r>
            <a:endParaRPr lang="en-US"/>
          </a:p>
        </p:txBody>
      </p:sp>
      <p:cxnSp>
        <p:nvCxnSpPr>
          <p:cNvPr id="10" name="Straight Connector 9">
            <a:extLst>
              <a:ext uri="{FF2B5EF4-FFF2-40B4-BE49-F238E27FC236}">
                <a16:creationId xmlns:a16="http://schemas.microsoft.com/office/drawing/2014/main" id="{4D39B797-CDC6-4529-8A36-9CBFC98163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77597"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2DE873E-89E5-4EC9-B989-2F99530EBEAD}"/>
              </a:ext>
            </a:extLst>
          </p:cNvPr>
          <p:cNvSpPr>
            <a:spLocks noGrp="1"/>
          </p:cNvSpPr>
          <p:nvPr>
            <p:ph idx="1"/>
          </p:nvPr>
        </p:nvSpPr>
        <p:spPr>
          <a:xfrm>
            <a:off x="4999330" y="804333"/>
            <a:ext cx="6257721" cy="5249334"/>
          </a:xfrm>
        </p:spPr>
        <p:txBody>
          <a:bodyPr anchor="ctr">
            <a:normAutofit/>
          </a:bodyPr>
          <a:lstStyle/>
          <a:p>
            <a:r>
              <a:rPr lang="en-US" dirty="0"/>
              <a:t>Do certain types of crimes affect housing price differently for short-term and long-term housing?</a:t>
            </a:r>
          </a:p>
        </p:txBody>
      </p:sp>
    </p:spTree>
    <p:extLst>
      <p:ext uri="{BB962C8B-B14F-4D97-AF65-F5344CB8AC3E}">
        <p14:creationId xmlns:p14="http://schemas.microsoft.com/office/powerpoint/2010/main" val="1490289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83F9AA6-0DA9-4F38-AA8A-C355838EB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6776C7-E925-4CED-A6DD-1F7B2CE94A52}"/>
              </a:ext>
            </a:extLst>
          </p:cNvPr>
          <p:cNvSpPr>
            <a:spLocks noGrp="1"/>
          </p:cNvSpPr>
          <p:nvPr>
            <p:ph type="title"/>
          </p:nvPr>
        </p:nvSpPr>
        <p:spPr>
          <a:xfrm>
            <a:off x="1024128" y="4952954"/>
            <a:ext cx="9720072" cy="1499616"/>
          </a:xfrm>
        </p:spPr>
        <p:txBody>
          <a:bodyPr>
            <a:normAutofit/>
          </a:bodyPr>
          <a:lstStyle/>
          <a:p>
            <a:r>
              <a:rPr lang="en-US"/>
              <a:t>Data sources</a:t>
            </a:r>
            <a:endParaRPr lang="en-US" dirty="0"/>
          </a:p>
        </p:txBody>
      </p:sp>
      <p:cxnSp>
        <p:nvCxnSpPr>
          <p:cNvPr id="12" name="Straight Connector 11">
            <a:extLst>
              <a:ext uri="{FF2B5EF4-FFF2-40B4-BE49-F238E27FC236}">
                <a16:creationId xmlns:a16="http://schemas.microsoft.com/office/drawing/2014/main" id="{5C45FA27-EB18-4E04-8C96-68F7A0BC1D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5262137"/>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64718CD4-1E2C-4834-9BC9-F0600CEE7B0E}"/>
              </a:ext>
            </a:extLst>
          </p:cNvPr>
          <p:cNvGraphicFramePr>
            <a:graphicFrameLocks noGrp="1"/>
          </p:cNvGraphicFramePr>
          <p:nvPr>
            <p:ph idx="1"/>
            <p:extLst>
              <p:ext uri="{D42A27DB-BD31-4B8C-83A1-F6EECF244321}">
                <p14:modId xmlns:p14="http://schemas.microsoft.com/office/powerpoint/2010/main" val="3029089159"/>
              </p:ext>
            </p:extLst>
          </p:nvPr>
        </p:nvGraphicFramePr>
        <p:xfrm>
          <a:off x="1023938" y="992221"/>
          <a:ext cx="9720262" cy="36162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23605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0890400-BB8B-4A44-AB63-65C7CA223E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5E2F8D-3A3B-484A-8041-81844FF39E9B}"/>
              </a:ext>
            </a:extLst>
          </p:cNvPr>
          <p:cNvSpPr>
            <a:spLocks noGrp="1"/>
          </p:cNvSpPr>
          <p:nvPr>
            <p:ph type="title"/>
          </p:nvPr>
        </p:nvSpPr>
        <p:spPr>
          <a:xfrm>
            <a:off x="964788" y="804333"/>
            <a:ext cx="3391900" cy="5249334"/>
          </a:xfrm>
        </p:spPr>
        <p:txBody>
          <a:bodyPr>
            <a:normAutofit/>
          </a:bodyPr>
          <a:lstStyle/>
          <a:p>
            <a:pPr algn="r"/>
            <a:r>
              <a:rPr lang="en-US" dirty="0"/>
              <a:t>Level of detail</a:t>
            </a:r>
          </a:p>
        </p:txBody>
      </p:sp>
      <p:cxnSp>
        <p:nvCxnSpPr>
          <p:cNvPr id="21" name="Straight Connector 20">
            <a:extLst>
              <a:ext uri="{FF2B5EF4-FFF2-40B4-BE49-F238E27FC236}">
                <a16:creationId xmlns:a16="http://schemas.microsoft.com/office/drawing/2014/main" id="{4D39B797-CDC6-4529-8A36-9CBFC98163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77597"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E0988FB-41A2-496B-9A4E-7568CF9031B4}"/>
              </a:ext>
            </a:extLst>
          </p:cNvPr>
          <p:cNvSpPr>
            <a:spLocks noGrp="1"/>
          </p:cNvSpPr>
          <p:nvPr>
            <p:ph idx="1"/>
          </p:nvPr>
        </p:nvSpPr>
        <p:spPr>
          <a:xfrm>
            <a:off x="4999330" y="804333"/>
            <a:ext cx="6257721" cy="5249334"/>
          </a:xfrm>
        </p:spPr>
        <p:txBody>
          <a:bodyPr anchor="ctr">
            <a:normAutofit/>
          </a:bodyPr>
          <a:lstStyle/>
          <a:p>
            <a:r>
              <a:rPr lang="en-US" sz="2000" b="1" dirty="0"/>
              <a:t>The reason why we choose census tract instead of neighborhood or census block group:</a:t>
            </a:r>
            <a:endParaRPr lang="en-US" sz="2000" dirty="0"/>
          </a:p>
          <a:p>
            <a:r>
              <a:rPr lang="en-US" sz="2000" dirty="0"/>
              <a:t> </a:t>
            </a:r>
          </a:p>
          <a:p>
            <a:r>
              <a:rPr lang="en-US" sz="2000" dirty="0"/>
              <a:t>Although we could merge our data into neighborhood, the problem is that the whole Boston area only have about 50 neighborhoods which is not enough for our analysis, and in the meanwhile too large research area may lead to wrong crimes or housing value summary (e.g. if crime incident happening clustered in a small district, the crimes level in this area can’t represent the whole neighborhood).</a:t>
            </a:r>
          </a:p>
          <a:p>
            <a:r>
              <a:rPr lang="en-US" sz="2000" dirty="0"/>
              <a:t>And the problem for census block group is opposite, since in our data there may lack of crimes incident records in some census block group, so if we want to make further research in census block group level, we need to collect more crimes data in several years.</a:t>
            </a:r>
          </a:p>
          <a:p>
            <a:endParaRPr lang="en-US" sz="2000" dirty="0"/>
          </a:p>
        </p:txBody>
      </p:sp>
    </p:spTree>
    <p:extLst>
      <p:ext uri="{BB962C8B-B14F-4D97-AF65-F5344CB8AC3E}">
        <p14:creationId xmlns:p14="http://schemas.microsoft.com/office/powerpoint/2010/main" val="2722538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0890400-BB8B-4A44-AB63-65C7CA223E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A04D68-E3E8-4769-ADFB-9659D0F595B3}"/>
              </a:ext>
            </a:extLst>
          </p:cNvPr>
          <p:cNvSpPr>
            <a:spLocks noGrp="1"/>
          </p:cNvSpPr>
          <p:nvPr>
            <p:ph type="title"/>
          </p:nvPr>
        </p:nvSpPr>
        <p:spPr>
          <a:xfrm>
            <a:off x="964788" y="804333"/>
            <a:ext cx="3391900" cy="5249334"/>
          </a:xfrm>
        </p:spPr>
        <p:txBody>
          <a:bodyPr>
            <a:normAutofit/>
          </a:bodyPr>
          <a:lstStyle/>
          <a:p>
            <a:pPr algn="r"/>
            <a:r>
              <a:rPr lang="en-US"/>
              <a:t>Assumptions</a:t>
            </a:r>
          </a:p>
        </p:txBody>
      </p:sp>
      <p:cxnSp>
        <p:nvCxnSpPr>
          <p:cNvPr id="17" name="Straight Connector 16">
            <a:extLst>
              <a:ext uri="{FF2B5EF4-FFF2-40B4-BE49-F238E27FC236}">
                <a16:creationId xmlns:a16="http://schemas.microsoft.com/office/drawing/2014/main" id="{4D39B797-CDC6-4529-8A36-9CBFC98163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77597"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2C50642-A2F0-4E6B-8C78-781F4CE9E110}"/>
              </a:ext>
            </a:extLst>
          </p:cNvPr>
          <p:cNvSpPr>
            <a:spLocks noGrp="1"/>
          </p:cNvSpPr>
          <p:nvPr>
            <p:ph idx="1"/>
          </p:nvPr>
        </p:nvSpPr>
        <p:spPr>
          <a:xfrm>
            <a:off x="4999330" y="804333"/>
            <a:ext cx="6257721" cy="5249334"/>
          </a:xfrm>
        </p:spPr>
        <p:txBody>
          <a:bodyPr anchor="ctr">
            <a:normAutofit/>
          </a:bodyPr>
          <a:lstStyle/>
          <a:p>
            <a:pPr lvl="0"/>
            <a:r>
              <a:rPr lang="en-US" dirty="0"/>
              <a:t>We assume the owners and buyers of long term house and Airbnb house have access to clearly understand the crimes level in this area</a:t>
            </a:r>
          </a:p>
          <a:p>
            <a:r>
              <a:rPr lang="en-US" dirty="0"/>
              <a:t> </a:t>
            </a:r>
          </a:p>
          <a:p>
            <a:pPr lvl="0"/>
            <a:r>
              <a:rPr lang="en-US" dirty="0"/>
              <a:t>We assume the crimes level in 2018 in Boston is normal and can be regarded as the representative of recent years crimes situation in Boston</a:t>
            </a:r>
          </a:p>
          <a:p>
            <a:r>
              <a:rPr lang="en-US" dirty="0"/>
              <a:t> </a:t>
            </a:r>
          </a:p>
          <a:p>
            <a:pPr lvl="0"/>
            <a:r>
              <a:rPr lang="en-US" dirty="0"/>
              <a:t>We assume the Airbnb data and housing data is normal and can be regraded as the representative of recent years short term and long term housing price situation in Boston</a:t>
            </a:r>
          </a:p>
          <a:p>
            <a:endParaRPr lang="en-US" dirty="0"/>
          </a:p>
        </p:txBody>
      </p:sp>
    </p:spTree>
    <p:extLst>
      <p:ext uri="{BB962C8B-B14F-4D97-AF65-F5344CB8AC3E}">
        <p14:creationId xmlns:p14="http://schemas.microsoft.com/office/powerpoint/2010/main" val="3571507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83F9AA6-0DA9-4F38-AA8A-C355838EB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9DF0D2-C3FC-44EB-A0C4-654B8A532FAE}"/>
              </a:ext>
            </a:extLst>
          </p:cNvPr>
          <p:cNvSpPr>
            <a:spLocks noGrp="1"/>
          </p:cNvSpPr>
          <p:nvPr>
            <p:ph type="title"/>
          </p:nvPr>
        </p:nvSpPr>
        <p:spPr>
          <a:xfrm>
            <a:off x="1024128" y="4952954"/>
            <a:ext cx="9720072" cy="1499616"/>
          </a:xfrm>
        </p:spPr>
        <p:txBody>
          <a:bodyPr>
            <a:normAutofit/>
          </a:bodyPr>
          <a:lstStyle/>
          <a:p>
            <a:r>
              <a:rPr lang="en-US"/>
              <a:t>DATA pre-processing</a:t>
            </a:r>
          </a:p>
        </p:txBody>
      </p:sp>
      <p:cxnSp>
        <p:nvCxnSpPr>
          <p:cNvPr id="24" name="Straight Connector 23">
            <a:extLst>
              <a:ext uri="{FF2B5EF4-FFF2-40B4-BE49-F238E27FC236}">
                <a16:creationId xmlns:a16="http://schemas.microsoft.com/office/drawing/2014/main" id="{5C45FA27-EB18-4E04-8C96-68F7A0BC1D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5262137"/>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590296BE-B9B9-4988-9BE6-3F979CCC072A}"/>
              </a:ext>
            </a:extLst>
          </p:cNvPr>
          <p:cNvGraphicFramePr>
            <a:graphicFrameLocks noGrp="1"/>
          </p:cNvGraphicFramePr>
          <p:nvPr>
            <p:ph idx="1"/>
            <p:extLst>
              <p:ext uri="{D42A27DB-BD31-4B8C-83A1-F6EECF244321}">
                <p14:modId xmlns:p14="http://schemas.microsoft.com/office/powerpoint/2010/main" val="982764040"/>
              </p:ext>
            </p:extLst>
          </p:nvPr>
        </p:nvGraphicFramePr>
        <p:xfrm>
          <a:off x="1023938" y="992221"/>
          <a:ext cx="9720262" cy="36162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1147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DE308-0B2D-4FAE-9770-C3C22326CAE0}"/>
              </a:ext>
            </a:extLst>
          </p:cNvPr>
          <p:cNvSpPr>
            <a:spLocks noGrp="1"/>
          </p:cNvSpPr>
          <p:nvPr>
            <p:ph type="title"/>
          </p:nvPr>
        </p:nvSpPr>
        <p:spPr/>
        <p:txBody>
          <a:bodyPr/>
          <a:lstStyle/>
          <a:p>
            <a:r>
              <a:rPr lang="en-US" dirty="0"/>
              <a:t>Distribution of the CRIME data</a:t>
            </a:r>
          </a:p>
        </p:txBody>
      </p:sp>
      <p:pic>
        <p:nvPicPr>
          <p:cNvPr id="6" name="图片 6" descr="图片包含 游戏机, 截图&#10;&#10;描述已自动生成">
            <a:extLst>
              <a:ext uri="{FF2B5EF4-FFF2-40B4-BE49-F238E27FC236}">
                <a16:creationId xmlns:a16="http://schemas.microsoft.com/office/drawing/2014/main" id="{68B2B650-C649-5347-84D4-197FB3122089}"/>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460805" y="1609725"/>
            <a:ext cx="7549970" cy="4975225"/>
          </a:xfrm>
          <a:prstGeom prst="rect">
            <a:avLst/>
          </a:prstGeom>
        </p:spPr>
      </p:pic>
    </p:spTree>
    <p:extLst>
      <p:ext uri="{BB962C8B-B14F-4D97-AF65-F5344CB8AC3E}">
        <p14:creationId xmlns:p14="http://schemas.microsoft.com/office/powerpoint/2010/main" val="35624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87A9001E-5987-6F44-80BC-D673114B26D5}"/>
              </a:ext>
            </a:extLst>
          </p:cNvPr>
          <p:cNvSpPr txBox="1"/>
          <p:nvPr/>
        </p:nvSpPr>
        <p:spPr>
          <a:xfrm>
            <a:off x="277792" y="4201610"/>
            <a:ext cx="12084934" cy="2446824"/>
          </a:xfrm>
          <a:prstGeom prst="rect">
            <a:avLst/>
          </a:prstGeom>
          <a:noFill/>
        </p:spPr>
        <p:txBody>
          <a:bodyPr wrap="square" rtlCol="0">
            <a:spAutoFit/>
          </a:bodyPr>
          <a:lstStyle/>
          <a:p>
            <a:pPr>
              <a:lnSpc>
                <a:spcPct val="150000"/>
              </a:lnSpc>
            </a:pPr>
            <a:r>
              <a:rPr lang="en-US" altLang="zh-CN" dirty="0"/>
              <a:t>1.Simple Assault happens most frequently, next is Drug Violation, the third one is vandalism</a:t>
            </a:r>
            <a:endParaRPr lang="zh-CN" altLang="zh-CN" dirty="0"/>
          </a:p>
          <a:p>
            <a:pPr>
              <a:lnSpc>
                <a:spcPct val="150000"/>
              </a:lnSpc>
            </a:pPr>
            <a:r>
              <a:rPr lang="en-US" altLang="zh-CN" dirty="0"/>
              <a:t>The least happened crimes are Aircraft, Explosives, and Manslaughter</a:t>
            </a:r>
            <a:endParaRPr lang="zh-CN" altLang="zh-CN" dirty="0"/>
          </a:p>
          <a:p>
            <a:pPr>
              <a:lnSpc>
                <a:spcPct val="150000"/>
              </a:lnSpc>
            </a:pPr>
            <a:r>
              <a:rPr lang="en-US" altLang="zh-CN" dirty="0"/>
              <a:t>2. </a:t>
            </a:r>
            <a:r>
              <a:rPr lang="en-US" altLang="zh-CN" dirty="0">
                <a:solidFill>
                  <a:srgbClr val="FF0000"/>
                </a:solidFill>
              </a:rPr>
              <a:t>Howeve</a:t>
            </a:r>
            <a:r>
              <a:rPr lang="en-US" altLang="zh-CN" dirty="0"/>
              <a:t>r, we are not sure whether the more frequent crime have more serious impact to both Airbnb and housing price</a:t>
            </a:r>
            <a:endParaRPr lang="zh-CN" altLang="zh-CN" dirty="0"/>
          </a:p>
          <a:p>
            <a:pPr>
              <a:lnSpc>
                <a:spcPct val="150000"/>
              </a:lnSpc>
            </a:pPr>
            <a:r>
              <a:rPr lang="en-US" altLang="zh-CN" dirty="0"/>
              <a:t>3. Statistical analysis: try to find the </a:t>
            </a:r>
            <a:r>
              <a:rPr lang="en-US" altLang="zh-CN" dirty="0">
                <a:solidFill>
                  <a:srgbClr val="FF0000"/>
                </a:solidFill>
              </a:rPr>
              <a:t>significant impact crime types </a:t>
            </a:r>
            <a:r>
              <a:rPr lang="en-US" altLang="zh-CN" dirty="0"/>
              <a:t>for Airbnb price and housing price across the city of Boston census tracts</a:t>
            </a:r>
            <a:endParaRPr lang="zh-CN" altLang="zh-CN" dirty="0"/>
          </a:p>
          <a:p>
            <a:endParaRPr kumimoji="1" lang="zh-CN" altLang="en-US" dirty="0"/>
          </a:p>
        </p:txBody>
      </p:sp>
      <p:pic>
        <p:nvPicPr>
          <p:cNvPr id="7" name="图片 6" descr="图片包含 游戏机, 截图&#10;&#10;描述已自动生成">
            <a:extLst>
              <a:ext uri="{FF2B5EF4-FFF2-40B4-BE49-F238E27FC236}">
                <a16:creationId xmlns:a16="http://schemas.microsoft.com/office/drawing/2014/main" id="{68B2B650-C649-5347-84D4-197FB3122089}"/>
              </a:ext>
            </a:extLst>
          </p:cNvPr>
          <p:cNvPicPr/>
          <p:nvPr/>
        </p:nvPicPr>
        <p:blipFill>
          <a:blip r:embed="rId2">
            <a:extLst>
              <a:ext uri="{28A0092B-C50C-407E-A947-70E740481C1C}">
                <a14:useLocalDpi xmlns:a14="http://schemas.microsoft.com/office/drawing/2010/main" val="0"/>
              </a:ext>
            </a:extLst>
          </a:blip>
          <a:stretch>
            <a:fillRect/>
          </a:stretch>
        </p:blipFill>
        <p:spPr>
          <a:xfrm>
            <a:off x="3045142" y="645872"/>
            <a:ext cx="6101715" cy="3678478"/>
          </a:xfrm>
          <a:prstGeom prst="rect">
            <a:avLst/>
          </a:prstGeom>
        </p:spPr>
      </p:pic>
    </p:spTree>
    <p:extLst>
      <p:ext uri="{BB962C8B-B14F-4D97-AF65-F5344CB8AC3E}">
        <p14:creationId xmlns:p14="http://schemas.microsoft.com/office/powerpoint/2010/main" val="27161250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otalTime>3278</TotalTime>
  <Words>877</Words>
  <Application>Microsoft Office PowerPoint</Application>
  <PresentationFormat>Widescreen</PresentationFormat>
  <Paragraphs>110</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Times New Roman</vt:lpstr>
      <vt:lpstr>Tw Cen MT</vt:lpstr>
      <vt:lpstr>Tw Cen MT Condensed</vt:lpstr>
      <vt:lpstr>Wingdings 3</vt:lpstr>
      <vt:lpstr>Integral</vt:lpstr>
      <vt:lpstr>Neighborhood Safety and Airbnb Short-term Housing Price in Boston</vt:lpstr>
      <vt:lpstr>Background</vt:lpstr>
      <vt:lpstr>Research Questions</vt:lpstr>
      <vt:lpstr>Data sources</vt:lpstr>
      <vt:lpstr>Level of detail</vt:lpstr>
      <vt:lpstr>Assumptions</vt:lpstr>
      <vt:lpstr>DATA pre-processing</vt:lpstr>
      <vt:lpstr>Distribution of the CRIME data</vt:lpstr>
      <vt:lpstr>PowerPoint Presentation</vt:lpstr>
      <vt:lpstr>Exploratory Data Analysis —AIRBNB</vt:lpstr>
      <vt:lpstr>Exploratory Data Analysis —AIRBNB</vt:lpstr>
      <vt:lpstr>Statistical Analysis —AIRBNB</vt:lpstr>
      <vt:lpstr>Exploratory Data Analysis —HOUSING</vt:lpstr>
      <vt:lpstr>Exploratory Data Analysis —HOUSING</vt:lpstr>
      <vt:lpstr>Statistical Analysis —HOUSING</vt:lpstr>
      <vt:lpstr>Spatial Analysis —methodology</vt:lpstr>
      <vt:lpstr>Spatial analysis  —AIRBNB </vt:lpstr>
      <vt:lpstr>Search warrants —AIRBNB prices</vt:lpstr>
      <vt:lpstr>Simple assault —AIRBNB prices</vt:lpstr>
      <vt:lpstr>Firearm crimes —AIRBNB prices</vt:lpstr>
      <vt:lpstr>Spatial analysis  — long-term housing</vt:lpstr>
      <vt:lpstr>vandalism —long-term housing prices</vt:lpstr>
      <vt:lpstr>Drug violence —long-term housing prices</vt:lpstr>
      <vt:lpstr>Results</vt:lpstr>
      <vt:lpstr>Policy implications</vt:lpstr>
      <vt:lpstr>Thank you!</vt:lpstr>
      <vt:lpstr>Organization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Neighborhood Safety and Airbnb Short-term Housing Price in Boston</dc:title>
  <dc:creator>Irene Ham Liu</dc:creator>
  <cp:lastModifiedBy>Irene Ham Liu</cp:lastModifiedBy>
  <cp:revision>33</cp:revision>
  <dcterms:created xsi:type="dcterms:W3CDTF">2019-12-09T06:38:00Z</dcterms:created>
  <dcterms:modified xsi:type="dcterms:W3CDTF">2019-12-13T06:56:56Z</dcterms:modified>
</cp:coreProperties>
</file>